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</p:sldIdLst>
  <p:sldSz cy="5143500" cx="9144000"/>
  <p:notesSz cx="6858000" cy="9144000"/>
  <p:embeddedFontLst>
    <p:embeddedFont>
      <p:font typeface="Montserrat"/>
      <p:regular r:id="rId112"/>
      <p:bold r:id="rId113"/>
      <p:italic r:id="rId114"/>
      <p:boldItalic r:id="rId115"/>
    </p:embeddedFont>
    <p:embeddedFont>
      <p:font typeface="Old Standard TT"/>
      <p:regular r:id="rId116"/>
      <p:bold r:id="rId117"/>
      <p:italic r:id="rId1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font" Target="fonts/OldStandardTT-italic.fntdata"/><Relationship Id="rId117" Type="http://schemas.openxmlformats.org/officeDocument/2006/relationships/font" Target="fonts/OldStandardTT-bold.fntdata"/><Relationship Id="rId116" Type="http://schemas.openxmlformats.org/officeDocument/2006/relationships/font" Target="fonts/OldStandardTT-regular.fntdata"/><Relationship Id="rId115" Type="http://schemas.openxmlformats.org/officeDocument/2006/relationships/font" Target="fonts/Montserrat-boldItalic.fntdata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font" Target="fonts/Montserrat-italic.fntdata"/><Relationship Id="rId18" Type="http://schemas.openxmlformats.org/officeDocument/2006/relationships/slide" Target="slides/slide12.xml"/><Relationship Id="rId113" Type="http://schemas.openxmlformats.org/officeDocument/2006/relationships/font" Target="fonts/Montserrat-bold.fntdata"/><Relationship Id="rId112" Type="http://schemas.openxmlformats.org/officeDocument/2006/relationships/font" Target="fonts/Montserrat-regular.fntdata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41e3a682f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641e3a682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c03f36cd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c03f36cd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9ff8bc8e6a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9ff8bc8e6a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9ff8bc8e6a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9ff8bc8e6a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9ff8bc8e6a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9ff8bc8e6a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9ff8bc8e6a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9ff8bc8e6a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a0a84137c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a0a84137c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641e3a682f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641e3a682f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9c03f36cd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9c03f36cd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9c03f36cd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9c03f36cd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0438dd1c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a0438dd1c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c03f36cd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c03f36cd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9b7c22487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9b7c22487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0438dd1c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a0438dd1c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c03f36cd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c03f36cd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0438dd1c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0438dd1c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0438dd1c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a0438dd1c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41e3a682f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41e3a682f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a0438dd1c4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a0438dd1c4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9ff8bc8e6a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9ff8bc8e6a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9ff8bc8e6a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9ff8bc8e6a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ff8bc8e6a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ff8bc8e6a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9ff8bc8e6a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9ff8bc8e6a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9ff8bc8e6a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9ff8bc8e6a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b7c22487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9b7c22487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c25fa6d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c25fa6d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9c25fa6d9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9c25fa6d9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c25fa6d9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c25fa6d9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9c0229c20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9c0229c20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9c0b25269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9c0b25269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9c0229c2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9c0229c2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9c0b25269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9c0b25269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41e3a682f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41e3a682f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a07964130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a07964130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a07964130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a07964130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a07964130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a07964130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a07964130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a07964130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a079641309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a07964130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9c0b25269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9c0b25269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0438dd1c4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0438dd1c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9c0b25269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9c0b25269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9c0b25269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9c0b25269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9c0b25269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9c0b25269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a07964130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a07964130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9ff8bc8e6a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9ff8bc8e6a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a079641309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a079641309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9ff8bc8e6a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9ff8bc8e6a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a079641309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a079641309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a079641309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a079641309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a079641309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a079641309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c0229c20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9c0229c20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a079641309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a079641309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a079641309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a079641309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a079641309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a079641309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a079641309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a079641309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a079641309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a079641309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079641309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a079641309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a079641309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a079641309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a079641309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a079641309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a079641309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a079641309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a0a84137c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a0a84137c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c0229c20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c0229c20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a079641309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a079641309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a079641309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a079641309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a079641309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a079641309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a079641309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a079641309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a079641309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a079641309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a079641309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a079641309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a079641309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a079641309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a079641309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a079641309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a079641309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a079641309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a079641309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a079641309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c0229c20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9c0229c20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a079641309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a079641309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a079641309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a079641309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a079641309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a079641309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a0a84137c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a0a84137c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9c25fa6d9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9c25fa6d9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9c25fa6d9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9c25fa6d9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a079641309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a079641309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9ff8bc8e6a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9ff8bc8e6a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9ff8bc8e6a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9ff8bc8e6a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a079641309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a07964130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9c03f36cd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9c03f36cd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a079641309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a079641309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a079641309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a079641309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9ff8bc8e6a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9ff8bc8e6a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079641309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079641309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a079641309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a079641309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a079641309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a079641309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9ff8bc8e6a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9ff8bc8e6a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a079641309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a079641309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a079641309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a079641309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a0a84137c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a0a84137c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9c0229c20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9c0229c20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9c25fa6d9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9c25fa6d9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a0a84137c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a0a84137c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a0a84137c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a0a84137c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a0a84137c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a0a84137c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a0a84137c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a0a84137c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9c0b25269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9c0b25269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9ff8bc8e6a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9ff8bc8e6a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9ff8bc8e6a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9ff8bc8e6a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9ff8bc8e6a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9ff8bc8e6a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9ff8bc8e6a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9ff8bc8e6a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лекции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8235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23482" y="-105700"/>
            <a:ext cx="2097050" cy="174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1 колонка текста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сновная идея, вывод">
  <p:cSld name="MAIN_POI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дпись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B00"/>
              </a:buClr>
              <a:buSzPts val="1800"/>
              <a:buNone/>
              <a:defRPr>
                <a:solidFill>
                  <a:srgbClr val="FFEB00"/>
                </a:solidFill>
              </a:defRPr>
            </a:lvl1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ольшое число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" name="Google Shape;67;p17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" name="Google Shape;68;p17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oogle Shape;72;p18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" name="Google Shape;73;p18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noFill/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3" name="Google Shape;83;p20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овый заголовок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" name="Google Shape;9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" name="Google Shape;9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" name="Google Shape;97;p24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" name="Google Shape;98;p24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9" name="Google Shape;99;p24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0" name="Google Shape;100;p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1" name="Google Shape;10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4" name="Google Shape;10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/иллюстраций">
  <p:cSld name="CUSTOM_1">
    <p:bg>
      <p:bgPr>
        <a:noFill/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" name="Google Shape;113;p2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AND_BODY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"/>
          <p:cNvSpPr txBox="1"/>
          <p:nvPr>
            <p:ph type="title"/>
          </p:nvPr>
        </p:nvSpPr>
        <p:spPr>
          <a:xfrm>
            <a:off x="457200" y="206010"/>
            <a:ext cx="82293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" name="Google Shape;116;p29"/>
          <p:cNvSpPr txBox="1"/>
          <p:nvPr>
            <p:ph idx="1" type="subTitle"/>
          </p:nvPr>
        </p:nvSpPr>
        <p:spPr>
          <a:xfrm>
            <a:off x="457200" y="1200150"/>
            <a:ext cx="4038000" cy="3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lvl="2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lvl="3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lvl="4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lvl="5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lvl="6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lvl="7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lvl="8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/иллюстраций">
  <p:cSld name="CUSTOM_1">
    <p:bg>
      <p:bgPr>
        <a:noFill/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 и иллюстрации (пополам)">
  <p:cSld name="CUSTOM_1_1">
    <p:bg>
      <p:bgPr>
        <a:solidFill>
          <a:srgbClr val="FFFFFF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037625"/>
            <a:ext cx="4264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кции с названием и описанием">
  <p:cSld name="SECTION_TITLE_AND_DESCRI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" name="Google Shape;27;p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" name="Google Shape;28;p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новой секции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и содержание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и 2 колонки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B00"/>
              </a:buClr>
              <a:buSzPts val="2800"/>
              <a:buFont typeface="Montserrat"/>
              <a:buNone/>
              <a:defRPr b="1" i="0" sz="2800" u="none" cap="none" strike="noStrike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  <a:defRPr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noFill/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s/_rels/slide100.xml.rels><?xml version="1.0" encoding="UTF-8" standalone="yes"?><Relationships xmlns="http://schemas.openxmlformats.org/package/2006/relationships"><Relationship Id="rId10" Type="http://schemas.openxmlformats.org/officeDocument/2006/relationships/image" Target="../media/image87.gi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73.png"/><Relationship Id="rId4" Type="http://schemas.openxmlformats.org/officeDocument/2006/relationships/image" Target="../media/image85.gif"/><Relationship Id="rId9" Type="http://schemas.openxmlformats.org/officeDocument/2006/relationships/image" Target="../media/image88.gif"/><Relationship Id="rId5" Type="http://schemas.openxmlformats.org/officeDocument/2006/relationships/image" Target="../media/image80.gif"/><Relationship Id="rId6" Type="http://schemas.openxmlformats.org/officeDocument/2006/relationships/image" Target="../media/image83.gif"/><Relationship Id="rId7" Type="http://schemas.openxmlformats.org/officeDocument/2006/relationships/image" Target="../media/image84.gif"/><Relationship Id="rId8" Type="http://schemas.openxmlformats.org/officeDocument/2006/relationships/image" Target="../media/image86.gif"/></Relationships>
</file>

<file path=ppt/slides/_rels/slide101.xml.rels><?xml version="1.0" encoding="UTF-8" standalone="yes"?><Relationships xmlns="http://schemas.openxmlformats.org/package/2006/relationships"><Relationship Id="rId11" Type="http://schemas.openxmlformats.org/officeDocument/2006/relationships/image" Target="../media/image87.gif"/><Relationship Id="rId10" Type="http://schemas.openxmlformats.org/officeDocument/2006/relationships/image" Target="../media/image88.gi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73.png"/><Relationship Id="rId4" Type="http://schemas.openxmlformats.org/officeDocument/2006/relationships/image" Target="../media/image90.gif"/><Relationship Id="rId9" Type="http://schemas.openxmlformats.org/officeDocument/2006/relationships/image" Target="../media/image86.gif"/><Relationship Id="rId5" Type="http://schemas.openxmlformats.org/officeDocument/2006/relationships/image" Target="../media/image85.gif"/><Relationship Id="rId6" Type="http://schemas.openxmlformats.org/officeDocument/2006/relationships/image" Target="../media/image80.gif"/><Relationship Id="rId7" Type="http://schemas.openxmlformats.org/officeDocument/2006/relationships/image" Target="../media/image83.gif"/><Relationship Id="rId8" Type="http://schemas.openxmlformats.org/officeDocument/2006/relationships/image" Target="../media/image84.gif"/></Relationships>
</file>

<file path=ppt/slides/_rels/slide102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0.gif"/><Relationship Id="rId11" Type="http://schemas.openxmlformats.org/officeDocument/2006/relationships/image" Target="../media/image95.gif"/><Relationship Id="rId10" Type="http://schemas.openxmlformats.org/officeDocument/2006/relationships/image" Target="../media/image87.gif"/><Relationship Id="rId21" Type="http://schemas.openxmlformats.org/officeDocument/2006/relationships/image" Target="../media/image94.gif"/><Relationship Id="rId13" Type="http://schemas.openxmlformats.org/officeDocument/2006/relationships/image" Target="../media/image93.gif"/><Relationship Id="rId12" Type="http://schemas.openxmlformats.org/officeDocument/2006/relationships/image" Target="../media/image98.gi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73.png"/><Relationship Id="rId4" Type="http://schemas.openxmlformats.org/officeDocument/2006/relationships/image" Target="../media/image85.gif"/><Relationship Id="rId9" Type="http://schemas.openxmlformats.org/officeDocument/2006/relationships/image" Target="../media/image88.gif"/><Relationship Id="rId15" Type="http://schemas.openxmlformats.org/officeDocument/2006/relationships/image" Target="../media/image89.gif"/><Relationship Id="rId14" Type="http://schemas.openxmlformats.org/officeDocument/2006/relationships/image" Target="../media/image91.gif"/><Relationship Id="rId17" Type="http://schemas.openxmlformats.org/officeDocument/2006/relationships/image" Target="../media/image97.gif"/><Relationship Id="rId16" Type="http://schemas.openxmlformats.org/officeDocument/2006/relationships/image" Target="../media/image92.gif"/><Relationship Id="rId5" Type="http://schemas.openxmlformats.org/officeDocument/2006/relationships/image" Target="../media/image80.gif"/><Relationship Id="rId19" Type="http://schemas.openxmlformats.org/officeDocument/2006/relationships/image" Target="../media/image99.gif"/><Relationship Id="rId6" Type="http://schemas.openxmlformats.org/officeDocument/2006/relationships/image" Target="../media/image83.gif"/><Relationship Id="rId18" Type="http://schemas.openxmlformats.org/officeDocument/2006/relationships/image" Target="../media/image96.gif"/><Relationship Id="rId7" Type="http://schemas.openxmlformats.org/officeDocument/2006/relationships/image" Target="../media/image84.gif"/><Relationship Id="rId8" Type="http://schemas.openxmlformats.org/officeDocument/2006/relationships/image" Target="../media/image86.gif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5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9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Relationship Id="rId7" Type="http://schemas.openxmlformats.org/officeDocument/2006/relationships/image" Target="../media/image19.png"/><Relationship Id="rId8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Relationship Id="rId7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0.png"/><Relationship Id="rId4" Type="http://schemas.openxmlformats.org/officeDocument/2006/relationships/image" Target="../media/image38.png"/><Relationship Id="rId5" Type="http://schemas.openxmlformats.org/officeDocument/2006/relationships/image" Target="../media/image3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0.png"/><Relationship Id="rId4" Type="http://schemas.openxmlformats.org/officeDocument/2006/relationships/image" Target="../media/image38.png"/><Relationship Id="rId5" Type="http://schemas.openxmlformats.org/officeDocument/2006/relationships/image" Target="../media/image3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4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4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41.png"/><Relationship Id="rId6" Type="http://schemas.openxmlformats.org/officeDocument/2006/relationships/image" Target="../media/image5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41.png"/><Relationship Id="rId6" Type="http://schemas.openxmlformats.org/officeDocument/2006/relationships/image" Target="../media/image4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41.png"/><Relationship Id="rId6" Type="http://schemas.openxmlformats.org/officeDocument/2006/relationships/image" Target="../media/image5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41.png"/><Relationship Id="rId6" Type="http://schemas.openxmlformats.org/officeDocument/2006/relationships/image" Target="../media/image4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41.png"/><Relationship Id="rId6" Type="http://schemas.openxmlformats.org/officeDocument/2006/relationships/image" Target="../media/image5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2.png"/><Relationship Id="rId4" Type="http://schemas.openxmlformats.org/officeDocument/2006/relationships/image" Target="../media/image4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7.png"/><Relationship Id="rId4" Type="http://schemas.openxmlformats.org/officeDocument/2006/relationships/image" Target="../media/image5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0.png"/><Relationship Id="rId4" Type="http://schemas.openxmlformats.org/officeDocument/2006/relationships/image" Target="../media/image48.png"/><Relationship Id="rId5" Type="http://schemas.openxmlformats.org/officeDocument/2006/relationships/image" Target="../media/image6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7.png"/><Relationship Id="rId4" Type="http://schemas.openxmlformats.org/officeDocument/2006/relationships/image" Target="../media/image4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3.png"/><Relationship Id="rId4" Type="http://schemas.openxmlformats.org/officeDocument/2006/relationships/image" Target="../media/image56.png"/><Relationship Id="rId5" Type="http://schemas.openxmlformats.org/officeDocument/2006/relationships/image" Target="../media/image58.png"/><Relationship Id="rId6" Type="http://schemas.openxmlformats.org/officeDocument/2006/relationships/image" Target="../media/image60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3.png"/><Relationship Id="rId4" Type="http://schemas.openxmlformats.org/officeDocument/2006/relationships/image" Target="../media/image56.png"/><Relationship Id="rId5" Type="http://schemas.openxmlformats.org/officeDocument/2006/relationships/image" Target="../media/image58.png"/><Relationship Id="rId6" Type="http://schemas.openxmlformats.org/officeDocument/2006/relationships/image" Target="../media/image61.png"/><Relationship Id="rId7" Type="http://schemas.openxmlformats.org/officeDocument/2006/relationships/image" Target="../media/image6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3.png"/><Relationship Id="rId4" Type="http://schemas.openxmlformats.org/officeDocument/2006/relationships/image" Target="../media/image56.png"/><Relationship Id="rId5" Type="http://schemas.openxmlformats.org/officeDocument/2006/relationships/image" Target="../media/image58.png"/><Relationship Id="rId6" Type="http://schemas.openxmlformats.org/officeDocument/2006/relationships/image" Target="../media/image61.png"/><Relationship Id="rId7" Type="http://schemas.openxmlformats.org/officeDocument/2006/relationships/image" Target="../media/image60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3.png"/><Relationship Id="rId4" Type="http://schemas.openxmlformats.org/officeDocument/2006/relationships/image" Target="../media/image60.png"/><Relationship Id="rId5" Type="http://schemas.openxmlformats.org/officeDocument/2006/relationships/image" Target="../media/image56.png"/><Relationship Id="rId6" Type="http://schemas.openxmlformats.org/officeDocument/2006/relationships/image" Target="../media/image58.png"/><Relationship Id="rId7" Type="http://schemas.openxmlformats.org/officeDocument/2006/relationships/image" Target="../media/image6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0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69.png"/><Relationship Id="rId4" Type="http://schemas.openxmlformats.org/officeDocument/2006/relationships/image" Target="../media/image64.png"/><Relationship Id="rId5" Type="http://schemas.openxmlformats.org/officeDocument/2006/relationships/image" Target="../media/image63.png"/><Relationship Id="rId6" Type="http://schemas.openxmlformats.org/officeDocument/2006/relationships/image" Target="../media/image65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9.png"/><Relationship Id="rId4" Type="http://schemas.openxmlformats.org/officeDocument/2006/relationships/image" Target="../media/image63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4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69.png"/><Relationship Id="rId4" Type="http://schemas.openxmlformats.org/officeDocument/2006/relationships/image" Target="../media/image63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68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68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68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82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79.png"/><Relationship Id="rId4" Type="http://schemas.openxmlformats.org/officeDocument/2006/relationships/image" Target="../media/image78.gif"/><Relationship Id="rId5" Type="http://schemas.openxmlformats.org/officeDocument/2006/relationships/image" Target="../media/image72.gif"/><Relationship Id="rId6" Type="http://schemas.openxmlformats.org/officeDocument/2006/relationships/image" Target="../media/image77.gif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79.png"/><Relationship Id="rId4" Type="http://schemas.openxmlformats.org/officeDocument/2006/relationships/image" Target="../media/image78.gif"/><Relationship Id="rId5" Type="http://schemas.openxmlformats.org/officeDocument/2006/relationships/image" Target="../media/image72.gif"/><Relationship Id="rId6" Type="http://schemas.openxmlformats.org/officeDocument/2006/relationships/image" Target="../media/image77.gif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74.png"/><Relationship Id="rId4" Type="http://schemas.openxmlformats.org/officeDocument/2006/relationships/image" Target="../media/image81.gif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7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/>
              <a:t>Ликбез по линейной алгебре</a:t>
            </a:r>
            <a:endParaRPr b="1">
              <a:solidFill>
                <a:srgbClr val="FFEB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Линейные подпространства</a:t>
            </a:r>
            <a:endParaRPr/>
          </a:p>
        </p:txBody>
      </p:sp>
      <p:sp>
        <p:nvSpPr>
          <p:cNvPr id="187" name="Google Shape;187;p39"/>
          <p:cNvSpPr txBox="1"/>
          <p:nvPr>
            <p:ph idx="1" type="body"/>
          </p:nvPr>
        </p:nvSpPr>
        <p:spPr>
          <a:xfrm>
            <a:off x="311700" y="1037625"/>
            <a:ext cx="8520600" cy="3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Векторное пространство       </a:t>
            </a:r>
            <a:r>
              <a:rPr b="1" lang="ru"/>
              <a:t>замкнуто</a:t>
            </a:r>
            <a:r>
              <a:rPr lang="ru"/>
              <a:t> относительно операций </a:t>
            </a:r>
            <a:br>
              <a:rPr lang="ru"/>
            </a:br>
            <a:r>
              <a:rPr lang="ru"/>
              <a:t>сложения и умножения на скаляр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Обобщим это наблюдение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Линейным (или векторным) подпространством</a:t>
            </a:r>
            <a:r>
              <a:rPr lang="ru"/>
              <a:t> векторного пространства       называется множество векторов                 , замкнутое относительно операций сложения и умножения на скаляр.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6000" y="1098550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8400" y="2666700"/>
            <a:ext cx="335479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1451" y="2666700"/>
            <a:ext cx="982629" cy="3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ru">
                <a:solidFill>
                  <a:schemeClr val="dk1"/>
                </a:solidFill>
              </a:rPr>
              <a:t>Многослойный перцептрон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4" name="Google Shape;984;p129"/>
          <p:cNvGrpSpPr/>
          <p:nvPr/>
        </p:nvGrpSpPr>
        <p:grpSpPr>
          <a:xfrm>
            <a:off x="1370502" y="902900"/>
            <a:ext cx="5994473" cy="3488525"/>
            <a:chOff x="1370502" y="902900"/>
            <a:chExt cx="5994473" cy="3488525"/>
          </a:xfrm>
        </p:grpSpPr>
        <p:pic>
          <p:nvPicPr>
            <p:cNvPr id="985" name="Google Shape;985;p129"/>
            <p:cNvPicPr preferRelativeResize="0"/>
            <p:nvPr/>
          </p:nvPicPr>
          <p:blipFill rotWithShape="1">
            <a:blip r:embed="rId3">
              <a:alphaModFix/>
            </a:blip>
            <a:srcRect b="3752" l="0" r="0" t="4487"/>
            <a:stretch/>
          </p:blipFill>
          <p:spPr>
            <a:xfrm>
              <a:off x="1370502" y="902900"/>
              <a:ext cx="5638874" cy="348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6" name="Google Shape;986;p129"/>
            <p:cNvSpPr/>
            <p:nvPr/>
          </p:nvSpPr>
          <p:spPr>
            <a:xfrm>
              <a:off x="4071575" y="3959125"/>
              <a:ext cx="3293400" cy="43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x_1" id="987" name="Google Shape;987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97625" y="1164425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2" id="988" name="Google Shape;988;p1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97625" y="1308050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3" id="989" name="Google Shape;989;p1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94363" y="1459139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4" id="990" name="Google Shape;990;p1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94375" y="1625158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n" id="991" name="Google Shape;991;p1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550600" y="4038279"/>
              <a:ext cx="22995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1}" id="992" name="Google Shape;992;p12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347064" y="3876993"/>
              <a:ext cx="444231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2}" id="993" name="Google Shape;993;p12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343811" y="3715725"/>
              <a:ext cx="450764" cy="1045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ru">
                <a:solidFill>
                  <a:schemeClr val="dk1"/>
                </a:solidFill>
              </a:rPr>
              <a:t>Многослойный перцептрон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130"/>
          <p:cNvSpPr txBox="1"/>
          <p:nvPr/>
        </p:nvSpPr>
        <p:spPr>
          <a:xfrm>
            <a:off x="5623650" y="4434375"/>
            <a:ext cx="32739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700">
                <a:latin typeface="Old Standard TT"/>
                <a:ea typeface="Old Standard TT"/>
                <a:cs typeface="Old Standard TT"/>
                <a:sym typeface="Old Standard TT"/>
              </a:rPr>
              <a:t>w</a:t>
            </a:r>
            <a:r>
              <a:rPr baseline="30000" i="1" lang="ru" sz="17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ru" sz="1700">
                <a:latin typeface="Old Standard TT"/>
                <a:ea typeface="Old Standard TT"/>
                <a:cs typeface="Old Standard TT"/>
                <a:sym typeface="Old Standard TT"/>
              </a:rPr>
              <a:t> — вектор весов </a:t>
            </a:r>
            <a:r>
              <a:rPr i="1" lang="ru" sz="17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ru" sz="1700">
                <a:latin typeface="Old Standard TT"/>
                <a:ea typeface="Old Standard TT"/>
                <a:cs typeface="Old Standard TT"/>
                <a:sym typeface="Old Standard TT"/>
              </a:rPr>
              <a:t>-ого нейрона 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pSp>
        <p:nvGrpSpPr>
          <p:cNvPr id="1000" name="Google Shape;1000;p130"/>
          <p:cNvGrpSpPr/>
          <p:nvPr/>
        </p:nvGrpSpPr>
        <p:grpSpPr>
          <a:xfrm>
            <a:off x="1370502" y="902900"/>
            <a:ext cx="5994473" cy="3975175"/>
            <a:chOff x="1370502" y="902900"/>
            <a:chExt cx="5994473" cy="3975175"/>
          </a:xfrm>
        </p:grpSpPr>
        <p:grpSp>
          <p:nvGrpSpPr>
            <p:cNvPr id="1001" name="Google Shape;1001;p130"/>
            <p:cNvGrpSpPr/>
            <p:nvPr/>
          </p:nvGrpSpPr>
          <p:grpSpPr>
            <a:xfrm>
              <a:off x="1370502" y="902900"/>
              <a:ext cx="5994473" cy="3975175"/>
              <a:chOff x="1370502" y="902900"/>
              <a:chExt cx="5994473" cy="3975175"/>
            </a:xfrm>
          </p:grpSpPr>
          <p:pic>
            <p:nvPicPr>
              <p:cNvPr id="1002" name="Google Shape;1002;p130"/>
              <p:cNvPicPr preferRelativeResize="0"/>
              <p:nvPr/>
            </p:nvPicPr>
            <p:blipFill rotWithShape="1">
              <a:blip r:embed="rId3">
                <a:alphaModFix/>
              </a:blip>
              <a:srcRect b="3752" l="0" r="0" t="4487"/>
              <a:stretch/>
            </p:blipFill>
            <p:spPr>
              <a:xfrm>
                <a:off x="1370502" y="902900"/>
                <a:ext cx="5638874" cy="34885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03" name="Google Shape;1003;p130"/>
              <p:cNvSpPr/>
              <p:nvPr/>
            </p:nvSpPr>
            <p:spPr>
              <a:xfrm>
                <a:off x="4071575" y="3959125"/>
                <a:ext cx="3293400" cy="4323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04" name="Google Shape;1004;p130"/>
              <p:cNvCxnSpPr/>
              <p:nvPr/>
            </p:nvCxnSpPr>
            <p:spPr>
              <a:xfrm rot="10800000">
                <a:off x="3903900" y="4000875"/>
                <a:ext cx="7500" cy="39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pic>
            <p:nvPicPr>
              <p:cNvPr descr="y_i = \sigma(\langle w^i, x\rangle)" id="1005" name="Google Shape;1005;p13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705850" y="4396575"/>
                <a:ext cx="2403600" cy="481500"/>
              </a:xfrm>
              <a:prstGeom prst="rect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1006" name="Google Shape;1006;p130"/>
              <p:cNvSpPr/>
              <p:nvPr/>
            </p:nvSpPr>
            <p:spPr>
              <a:xfrm>
                <a:off x="3842286" y="3738166"/>
                <a:ext cx="115800" cy="1044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07" name="Google Shape;1007;p130"/>
              <p:cNvCxnSpPr>
                <a:endCxn id="1006" idx="3"/>
              </p:cNvCxnSpPr>
              <p:nvPr/>
            </p:nvCxnSpPr>
            <p:spPr>
              <a:xfrm flipH="1" rot="10800000">
                <a:off x="2948444" y="3827277"/>
                <a:ext cx="910800" cy="24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8" name="Google Shape;1008;p130"/>
              <p:cNvCxnSpPr/>
              <p:nvPr/>
            </p:nvCxnSpPr>
            <p:spPr>
              <a:xfrm flipH="1">
                <a:off x="2948300" y="3799425"/>
                <a:ext cx="918300" cy="11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9" name="Google Shape;1009;p130"/>
              <p:cNvCxnSpPr>
                <a:endCxn id="1006" idx="2"/>
              </p:cNvCxnSpPr>
              <p:nvPr/>
            </p:nvCxnSpPr>
            <p:spPr>
              <a:xfrm>
                <a:off x="2941086" y="3769666"/>
                <a:ext cx="901200" cy="20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0" name="Google Shape;1010;p130"/>
              <p:cNvCxnSpPr>
                <a:endCxn id="1006" idx="2"/>
              </p:cNvCxnSpPr>
              <p:nvPr/>
            </p:nvCxnSpPr>
            <p:spPr>
              <a:xfrm>
                <a:off x="2956086" y="3612766"/>
                <a:ext cx="886200" cy="177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1" name="Google Shape;1011;p130"/>
              <p:cNvCxnSpPr>
                <a:endCxn id="1006" idx="2"/>
              </p:cNvCxnSpPr>
              <p:nvPr/>
            </p:nvCxnSpPr>
            <p:spPr>
              <a:xfrm>
                <a:off x="2941086" y="3441166"/>
                <a:ext cx="901200" cy="349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2" name="Google Shape;1012;p130"/>
              <p:cNvCxnSpPr>
                <a:endCxn id="1006" idx="2"/>
              </p:cNvCxnSpPr>
              <p:nvPr/>
            </p:nvCxnSpPr>
            <p:spPr>
              <a:xfrm>
                <a:off x="2933586" y="3284266"/>
                <a:ext cx="908700" cy="506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3" name="Google Shape;1013;p130"/>
              <p:cNvCxnSpPr>
                <a:endCxn id="1006" idx="1"/>
              </p:cNvCxnSpPr>
              <p:nvPr/>
            </p:nvCxnSpPr>
            <p:spPr>
              <a:xfrm>
                <a:off x="2940944" y="3120155"/>
                <a:ext cx="918300" cy="63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4" name="Google Shape;1014;p130"/>
              <p:cNvCxnSpPr>
                <a:endCxn id="1006" idx="1"/>
              </p:cNvCxnSpPr>
              <p:nvPr/>
            </p:nvCxnSpPr>
            <p:spPr>
              <a:xfrm>
                <a:off x="2918744" y="2239355"/>
                <a:ext cx="940500" cy="15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5" name="Google Shape;1015;p130"/>
              <p:cNvCxnSpPr>
                <a:endCxn id="1006" idx="2"/>
              </p:cNvCxnSpPr>
              <p:nvPr/>
            </p:nvCxnSpPr>
            <p:spPr>
              <a:xfrm>
                <a:off x="2918586" y="2075266"/>
                <a:ext cx="923700" cy="1715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6" name="Google Shape;1016;p130"/>
              <p:cNvCxnSpPr>
                <a:endCxn id="1006" idx="2"/>
              </p:cNvCxnSpPr>
              <p:nvPr/>
            </p:nvCxnSpPr>
            <p:spPr>
              <a:xfrm>
                <a:off x="2941086" y="1888666"/>
                <a:ext cx="901200" cy="1901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7" name="Google Shape;1017;p130"/>
              <p:cNvCxnSpPr>
                <a:endCxn id="1006" idx="2"/>
              </p:cNvCxnSpPr>
              <p:nvPr/>
            </p:nvCxnSpPr>
            <p:spPr>
              <a:xfrm>
                <a:off x="2903586" y="1739266"/>
                <a:ext cx="938700" cy="2051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8" name="Google Shape;1018;p130"/>
              <p:cNvCxnSpPr>
                <a:endCxn id="1006" idx="2"/>
              </p:cNvCxnSpPr>
              <p:nvPr/>
            </p:nvCxnSpPr>
            <p:spPr>
              <a:xfrm>
                <a:off x="2896086" y="1574866"/>
                <a:ext cx="946200" cy="2215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9" name="Google Shape;1019;p130"/>
              <p:cNvCxnSpPr>
                <a:endCxn id="1006" idx="1"/>
              </p:cNvCxnSpPr>
              <p:nvPr/>
            </p:nvCxnSpPr>
            <p:spPr>
              <a:xfrm>
                <a:off x="2911244" y="1425755"/>
                <a:ext cx="948000" cy="2327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0" name="Google Shape;1020;p130"/>
              <p:cNvCxnSpPr>
                <a:endCxn id="1006" idx="1"/>
              </p:cNvCxnSpPr>
              <p:nvPr/>
            </p:nvCxnSpPr>
            <p:spPr>
              <a:xfrm>
                <a:off x="2918744" y="1261355"/>
                <a:ext cx="940500" cy="2492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021" name="Google Shape;1021;p130"/>
            <p:cNvGrpSpPr/>
            <p:nvPr/>
          </p:nvGrpSpPr>
          <p:grpSpPr>
            <a:xfrm>
              <a:off x="2343811" y="1164425"/>
              <a:ext cx="450764" cy="2978379"/>
              <a:chOff x="2343811" y="1164425"/>
              <a:chExt cx="450764" cy="2978379"/>
            </a:xfrm>
          </p:grpSpPr>
          <p:pic>
            <p:nvPicPr>
              <p:cNvPr descr="x_1" id="1022" name="Google Shape;1022;p13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597625" y="1164425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2" id="1023" name="Google Shape;1023;p13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597625" y="1308050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3" id="1024" name="Google Shape;1024;p130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594363" y="1459139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4" id="1025" name="Google Shape;1025;p130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594375" y="1625158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n" id="1026" name="Google Shape;1026;p130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550600" y="4038279"/>
                <a:ext cx="22995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1}" id="1027" name="Google Shape;1027;p130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347064" y="3876993"/>
                <a:ext cx="444231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2}" id="1028" name="Google Shape;1028;p130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2343811" y="3715725"/>
                <a:ext cx="450764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3" name="Google Shape;1033;p131"/>
          <p:cNvGrpSpPr/>
          <p:nvPr/>
        </p:nvGrpSpPr>
        <p:grpSpPr>
          <a:xfrm>
            <a:off x="1370528" y="902932"/>
            <a:ext cx="2351045" cy="2766749"/>
            <a:chOff x="1370500" y="902900"/>
            <a:chExt cx="2787250" cy="3488525"/>
          </a:xfrm>
        </p:grpSpPr>
        <p:pic>
          <p:nvPicPr>
            <p:cNvPr id="1034" name="Google Shape;1034;p131"/>
            <p:cNvPicPr preferRelativeResize="0"/>
            <p:nvPr/>
          </p:nvPicPr>
          <p:blipFill rotWithShape="1">
            <a:blip r:embed="rId3">
              <a:alphaModFix/>
            </a:blip>
            <a:srcRect b="3752" l="0" r="54111" t="4487"/>
            <a:stretch/>
          </p:blipFill>
          <p:spPr>
            <a:xfrm>
              <a:off x="1370500" y="902900"/>
              <a:ext cx="2587575" cy="34885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35" name="Google Shape;1035;p131"/>
            <p:cNvGrpSpPr/>
            <p:nvPr/>
          </p:nvGrpSpPr>
          <p:grpSpPr>
            <a:xfrm>
              <a:off x="2343811" y="1164425"/>
              <a:ext cx="450764" cy="2978379"/>
              <a:chOff x="2343811" y="1164425"/>
              <a:chExt cx="450764" cy="2978379"/>
            </a:xfrm>
          </p:grpSpPr>
          <p:pic>
            <p:nvPicPr>
              <p:cNvPr descr="x_1" id="1036" name="Google Shape;1036;p13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597625" y="1164425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2" id="1037" name="Google Shape;1037;p13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597625" y="1308050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3" id="1038" name="Google Shape;1038;p13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594363" y="1459139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4" id="1039" name="Google Shape;1039;p13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594375" y="1625158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n" id="1040" name="Google Shape;1040;p1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550600" y="4038279"/>
                <a:ext cx="22995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1}" id="1041" name="Google Shape;1041;p131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347064" y="3876993"/>
                <a:ext cx="444231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2}" id="1042" name="Google Shape;1042;p131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343811" y="3715725"/>
                <a:ext cx="450764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43" name="Google Shape;1043;p131"/>
            <p:cNvSpPr/>
            <p:nvPr/>
          </p:nvSpPr>
          <p:spPr>
            <a:xfrm>
              <a:off x="3836750" y="1157000"/>
              <a:ext cx="321000" cy="149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\sigma(\langle w^1, x\rangle)" id="1044" name="Google Shape;1044;p1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70207" y="1258946"/>
            <a:ext cx="596078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2, x\rangle)" id="1045" name="Google Shape;1045;p1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570206" y="1401009"/>
            <a:ext cx="596078" cy="1598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k, x\rangle)" id="1046" name="Google Shape;1046;p13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570207" y="3099391"/>
            <a:ext cx="604924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{k-1}, x\rangle)" id="1047" name="Google Shape;1047;p13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570207" y="2963248"/>
            <a:ext cx="768274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{k-2}, x\rangle)" id="1048" name="Google Shape;1048;p13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570198" y="2821823"/>
            <a:ext cx="768297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{3}, x\rangle)" id="1049" name="Google Shape;1049;p13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569220" y="1531233"/>
            <a:ext cx="596093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{4}, x\rangle)" id="1050" name="Google Shape;1050;p13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569220" y="1661466"/>
            <a:ext cx="596093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=\sigma &#10;\begin{pmatrix} &#10;\langle w^1,x\rangle\\&#10;\langle w^2,x\rangle\\&#10;...\\&#10;\langle w^k,x\rangle\\&#10;\end{pmatrix}" id="1051" name="Google Shape;1051;p13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653350" y="1572314"/>
            <a:ext cx="1731050" cy="14279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= \sigma(Wx)" id="1052" name="Google Shape;1052;p13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542050" y="2149575"/>
            <a:ext cx="1117725" cy="252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 = \begin{pmatrix} &#10;w^1_{1} &amp; w^1_2 &amp; \ldots &amp; w^1_n\\&#10;w^2_{1} &amp; w^2_2 &amp; \ldots &amp; w^2_n\\&#10;\vdots &amp; \ddots &amp; \ddots &amp; \vdots\\&#10;w^k_{1} &amp; w^k_2 &amp; \ldots &amp; w^k_n\\&#10;\end{pmatrix} &#10;=&#10;\begin{pmatrix} &#10;w^1\\&#10;w^2\\&#10;\ldots\\&#10;w^k&#10;\end{pmatrix}" id="1053" name="Google Shape;1053;p131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383425" y="3831995"/>
            <a:ext cx="2592140" cy="10135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 = \begin{pmatrix} &#10;x_1\\&#10;x_2\\&#10;\ldots\\&#10;x_n&#10;\end{pmatrix}" id="1054" name="Google Shape;1054;p131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747244" y="3773950"/>
            <a:ext cx="1013331" cy="107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5" name="Google Shape;1055;p131"/>
          <p:cNvGrpSpPr/>
          <p:nvPr/>
        </p:nvGrpSpPr>
        <p:grpSpPr>
          <a:xfrm>
            <a:off x="6031075" y="2539025"/>
            <a:ext cx="3055500" cy="931200"/>
            <a:chOff x="6031075" y="2539025"/>
            <a:chExt cx="3055500" cy="931200"/>
          </a:xfrm>
        </p:grpSpPr>
        <p:cxnSp>
          <p:nvCxnSpPr>
            <p:cNvPr id="1056" name="Google Shape;1056;p131"/>
            <p:cNvCxnSpPr>
              <a:stCxn id="1057" idx="0"/>
            </p:cNvCxnSpPr>
            <p:nvPr/>
          </p:nvCxnSpPr>
          <p:spPr>
            <a:xfrm rot="10800000">
              <a:off x="7369825" y="2539025"/>
              <a:ext cx="189000" cy="51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057" name="Google Shape;1057;p131"/>
            <p:cNvSpPr txBox="1"/>
            <p:nvPr/>
          </p:nvSpPr>
          <p:spPr>
            <a:xfrm>
              <a:off x="6031075" y="3057425"/>
              <a:ext cx="30555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линейное преобразование вектора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</a:t>
              </a:r>
              <a:endParaRPr i="1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sp>
        <p:nvSpPr>
          <p:cNvPr id="1058" name="Google Shape;1058;p13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Преобразование вектора в перцептроне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3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Преобразование вектора в перцептроне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132"/>
          <p:cNvSpPr txBox="1"/>
          <p:nvPr>
            <p:ph idx="1" type="body"/>
          </p:nvPr>
        </p:nvSpPr>
        <p:spPr>
          <a:xfrm>
            <a:off x="311700" y="1258600"/>
            <a:ext cx="8520600" cy="3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Полносвязный слой нейронной сети выполняет линейный </a:t>
            </a:r>
            <a:br>
              <a:rPr lang="ru"/>
            </a:br>
            <a:r>
              <a:rPr lang="ru"/>
              <a:t>оператор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Функция активации создаёт нелинейность: без неё нейронная сеть была бы просто линейным алгоритмом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3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Резюме</a:t>
            </a:r>
            <a:endParaRPr/>
          </a:p>
        </p:txBody>
      </p:sp>
      <p:sp>
        <p:nvSpPr>
          <p:cNvPr id="1070" name="Google Shape;1070;p133"/>
          <p:cNvSpPr txBox="1"/>
          <p:nvPr>
            <p:ph idx="1" type="body"/>
          </p:nvPr>
        </p:nvSpPr>
        <p:spPr>
          <a:xfrm>
            <a:off x="311700" y="12478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Матрица соответствует линейному оператору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Умножение матриц соответствует композиции линейных операторов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Линейные операторы имеют естественную геометрическую интерпретацию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Нейронные сети удобно описывать в терминах матриц и линейных операторов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3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The End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оболочка</a:t>
            </a:r>
            <a:endParaRPr/>
          </a:p>
        </p:txBody>
      </p:sp>
      <p:sp>
        <p:nvSpPr>
          <p:cNvPr id="196" name="Google Shape;196;p40"/>
          <p:cNvSpPr txBox="1"/>
          <p:nvPr>
            <p:ph idx="1" type="body"/>
          </p:nvPr>
        </p:nvSpPr>
        <p:spPr>
          <a:xfrm>
            <a:off x="311700" y="1037625"/>
            <a:ext cx="8520600" cy="20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Линейной оболочкой </a:t>
            </a:r>
            <a:r>
              <a:rPr lang="ru"/>
              <a:t>векторов                       </a:t>
            </a:r>
            <a:br>
              <a:rPr lang="ru"/>
            </a:br>
            <a:r>
              <a:rPr lang="ru"/>
              <a:t>называется множество всех линейных комбинаций этих векторов </a:t>
            </a:r>
            <a:br>
              <a:rPr lang="ru"/>
            </a:br>
            <a:r>
              <a:rPr lang="ru"/>
              <a:t>с произвольными коэффициентами: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197" name="Google Shape;19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175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8050" y="2106849"/>
            <a:ext cx="6327904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оболочка</a:t>
            </a:r>
            <a:endParaRPr/>
          </a:p>
        </p:txBody>
      </p:sp>
      <p:sp>
        <p:nvSpPr>
          <p:cNvPr id="204" name="Google Shape;204;p41"/>
          <p:cNvSpPr txBox="1"/>
          <p:nvPr>
            <p:ph idx="1" type="body"/>
          </p:nvPr>
        </p:nvSpPr>
        <p:spPr>
          <a:xfrm>
            <a:off x="311700" y="1037625"/>
            <a:ext cx="8520600" cy="20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Линейной оболочкой </a:t>
            </a:r>
            <a:r>
              <a:rPr lang="ru"/>
              <a:t>векторов                       </a:t>
            </a:r>
            <a:br>
              <a:rPr lang="ru"/>
            </a:br>
            <a:r>
              <a:rPr lang="ru"/>
              <a:t>называется множество всех линейных комбинаций этих векторов </a:t>
            </a:r>
            <a:br>
              <a:rPr lang="ru"/>
            </a:br>
            <a:r>
              <a:rPr lang="ru"/>
              <a:t>с произвольными коэффициентами: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Линейная оболочка произвольного числа векторов является линейным подпространством в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205" name="Google Shape;20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175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1500" y="298932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8050" y="2106849"/>
            <a:ext cx="6327904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оболочка</a:t>
            </a:r>
            <a:endParaRPr/>
          </a:p>
        </p:txBody>
      </p:sp>
      <p:sp>
        <p:nvSpPr>
          <p:cNvPr id="213" name="Google Shape;213;p42"/>
          <p:cNvSpPr txBox="1"/>
          <p:nvPr>
            <p:ph idx="1" type="body"/>
          </p:nvPr>
        </p:nvSpPr>
        <p:spPr>
          <a:xfrm>
            <a:off x="311700" y="1037625"/>
            <a:ext cx="8520600" cy="20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Линейной оболочкой </a:t>
            </a:r>
            <a:r>
              <a:rPr lang="ru"/>
              <a:t>векторов                       </a:t>
            </a:r>
            <a:br>
              <a:rPr lang="ru"/>
            </a:br>
            <a:r>
              <a:rPr lang="ru"/>
              <a:t>называется множество всех линейных комбинаций этих векторов </a:t>
            </a:r>
            <a:br>
              <a:rPr lang="ru"/>
            </a:br>
            <a:r>
              <a:rPr lang="ru"/>
              <a:t>с произвольными коэффициентами: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Линейная оболочка произвольного числа векторов является линейным подпространством в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i="1" lang="ru">
                <a:solidFill>
                  <a:schemeClr val="dk1"/>
                </a:solidFill>
              </a:rPr>
            </a:br>
            <a:r>
              <a:rPr i="1" lang="ru">
                <a:solidFill>
                  <a:schemeClr val="dk1"/>
                </a:solidFill>
              </a:rPr>
              <a:t>Пример.</a:t>
            </a:r>
            <a:r>
              <a:rPr lang="ru">
                <a:solidFill>
                  <a:schemeClr val="dk1"/>
                </a:solidFill>
              </a:rPr>
              <a:t> На данной картинке 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&lt;</a:t>
            </a:r>
            <a:r>
              <a:rPr i="1" lang="ru">
                <a:solidFill>
                  <a:schemeClr val="dk1"/>
                </a:solidFill>
              </a:rPr>
              <a:t>x, y</a:t>
            </a:r>
            <a:r>
              <a:rPr lang="ru">
                <a:solidFill>
                  <a:schemeClr val="dk1"/>
                </a:solidFill>
              </a:rPr>
              <a:t>&gt; — плоскость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214" name="Google Shape;21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175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1500" y="298932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8050" y="2106849"/>
            <a:ext cx="6327904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2"/>
          <p:cNvPicPr preferRelativeResize="0"/>
          <p:nvPr/>
        </p:nvPicPr>
        <p:blipFill rotWithShape="1">
          <a:blip r:embed="rId6">
            <a:alphaModFix/>
          </a:blip>
          <a:srcRect b="57140" l="17444" r="0" t="7639"/>
          <a:stretch/>
        </p:blipFill>
        <p:spPr>
          <a:xfrm>
            <a:off x="3942625" y="3448399"/>
            <a:ext cx="3399250" cy="16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независимость</a:t>
            </a:r>
            <a:endParaRPr/>
          </a:p>
        </p:txBody>
      </p:sp>
      <p:sp>
        <p:nvSpPr>
          <p:cNvPr id="223" name="Google Shape;223;p43"/>
          <p:cNvSpPr txBox="1"/>
          <p:nvPr>
            <p:ph idx="1" type="body"/>
          </p:nvPr>
        </p:nvSpPr>
        <p:spPr>
          <a:xfrm>
            <a:off x="311700" y="1037625"/>
            <a:ext cx="8520600" cy="3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Векторы                       называются </a:t>
            </a:r>
            <a:br>
              <a:rPr lang="ru"/>
            </a:br>
            <a:r>
              <a:rPr i="1" lang="ru"/>
              <a:t>линейно независимыми</a:t>
            </a:r>
            <a:r>
              <a:rPr lang="ru"/>
              <a:t>, если никакая нетривиальная линейная комбинация этих векторов не равна нуль-вектору. Иными словами, для любых             , не все из которых нулевые, выполняется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224" name="Google Shape;22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724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3"/>
          <p:cNvPicPr preferRelativeResize="0"/>
          <p:nvPr/>
        </p:nvPicPr>
        <p:blipFill rotWithShape="1">
          <a:blip r:embed="rId4">
            <a:alphaModFix/>
          </a:blip>
          <a:srcRect b="0" l="86048" r="2224" t="0"/>
          <a:stretch/>
        </p:blipFill>
        <p:spPr>
          <a:xfrm>
            <a:off x="6582900" y="1707476"/>
            <a:ext cx="742049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2188" y="2404951"/>
            <a:ext cx="3639617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независимость</a:t>
            </a:r>
            <a:endParaRPr/>
          </a:p>
        </p:txBody>
      </p:sp>
      <p:sp>
        <p:nvSpPr>
          <p:cNvPr id="232" name="Google Shape;232;p44"/>
          <p:cNvSpPr txBox="1"/>
          <p:nvPr>
            <p:ph idx="1" type="body"/>
          </p:nvPr>
        </p:nvSpPr>
        <p:spPr>
          <a:xfrm>
            <a:off x="311700" y="1037625"/>
            <a:ext cx="8520600" cy="39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Векторы                       называются </a:t>
            </a:r>
            <a:br>
              <a:rPr lang="ru"/>
            </a:br>
            <a:r>
              <a:rPr i="1" lang="ru"/>
              <a:t>линейно независимыми</a:t>
            </a:r>
            <a:r>
              <a:rPr lang="ru"/>
              <a:t>, если никакая нетривиальная линейная комбинация этих векторов не равна нуль-вектору. Иными словами, для любых             , не все из которых нулевые, выполняется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Пример.</a:t>
            </a:r>
            <a:r>
              <a:rPr lang="ru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724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4"/>
          <p:cNvPicPr preferRelativeResize="0"/>
          <p:nvPr/>
        </p:nvPicPr>
        <p:blipFill rotWithShape="1">
          <a:blip r:embed="rId4">
            <a:alphaModFix/>
          </a:blip>
          <a:srcRect b="45404" l="21031" r="49999" t="35641"/>
          <a:stretch/>
        </p:blipFill>
        <p:spPr>
          <a:xfrm>
            <a:off x="6521375" y="3034425"/>
            <a:ext cx="2114499" cy="184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9613" y="3186825"/>
            <a:ext cx="2864775" cy="9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4"/>
          <p:cNvPicPr preferRelativeResize="0"/>
          <p:nvPr/>
        </p:nvPicPr>
        <p:blipFill rotWithShape="1">
          <a:blip r:embed="rId6">
            <a:alphaModFix/>
          </a:blip>
          <a:srcRect b="0" l="86048" r="2224" t="0"/>
          <a:stretch/>
        </p:blipFill>
        <p:spPr>
          <a:xfrm>
            <a:off x="6582900" y="1707476"/>
            <a:ext cx="742049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52188" y="2404951"/>
            <a:ext cx="3639617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независимость</a:t>
            </a:r>
            <a:endParaRPr/>
          </a:p>
        </p:txBody>
      </p:sp>
      <p:sp>
        <p:nvSpPr>
          <p:cNvPr id="243" name="Google Shape;243;p45"/>
          <p:cNvSpPr txBox="1"/>
          <p:nvPr>
            <p:ph idx="1" type="body"/>
          </p:nvPr>
        </p:nvSpPr>
        <p:spPr>
          <a:xfrm>
            <a:off x="311700" y="1037625"/>
            <a:ext cx="8520600" cy="39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Векторы                       называются </a:t>
            </a:r>
            <a:br>
              <a:rPr lang="ru"/>
            </a:br>
            <a:r>
              <a:rPr i="1" lang="ru"/>
              <a:t>линейно независимыми</a:t>
            </a:r>
            <a:r>
              <a:rPr lang="ru"/>
              <a:t>, если никакая нетривиальная линейная комбинация этих векторов не равна нуль-вектору. Иными словами, для любых             , не все из которых нулевые, выполняется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Пример.</a:t>
            </a:r>
            <a:r>
              <a:rPr lang="ru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 ЛНЗ.</a:t>
            </a:r>
            <a:r>
              <a:rPr lang="ru"/>
              <a:t> </a:t>
            </a:r>
            <a:endParaRPr/>
          </a:p>
        </p:txBody>
      </p:sp>
      <p:pic>
        <p:nvPicPr>
          <p:cNvPr id="244" name="Google Shape;24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724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5"/>
          <p:cNvPicPr preferRelativeResize="0"/>
          <p:nvPr/>
        </p:nvPicPr>
        <p:blipFill rotWithShape="1">
          <a:blip r:embed="rId4">
            <a:alphaModFix/>
          </a:blip>
          <a:srcRect b="45404" l="21031" r="49999" t="35641"/>
          <a:stretch/>
        </p:blipFill>
        <p:spPr>
          <a:xfrm>
            <a:off x="6521375" y="3034425"/>
            <a:ext cx="2114499" cy="184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9613" y="3186825"/>
            <a:ext cx="2864775" cy="9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0233" y="4343021"/>
            <a:ext cx="1843650" cy="169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2184" y="4326550"/>
            <a:ext cx="212254" cy="16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35975" y="4328475"/>
            <a:ext cx="509400" cy="16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5"/>
          <p:cNvSpPr/>
          <p:nvPr/>
        </p:nvSpPr>
        <p:spPr>
          <a:xfrm>
            <a:off x="5851700" y="4587450"/>
            <a:ext cx="152700" cy="16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45"/>
          <p:cNvPicPr preferRelativeResize="0"/>
          <p:nvPr/>
        </p:nvPicPr>
        <p:blipFill rotWithShape="1">
          <a:blip r:embed="rId9">
            <a:alphaModFix/>
          </a:blip>
          <a:srcRect b="0" l="86048" r="2224" t="0"/>
          <a:stretch/>
        </p:blipFill>
        <p:spPr>
          <a:xfrm>
            <a:off x="6582900" y="1707476"/>
            <a:ext cx="742049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52188" y="2404951"/>
            <a:ext cx="3639617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258" name="Google Shape;258;p46"/>
          <p:cNvSpPr txBox="1"/>
          <p:nvPr>
            <p:ph idx="1" type="body"/>
          </p:nvPr>
        </p:nvSpPr>
        <p:spPr>
          <a:xfrm>
            <a:off x="311700" y="1030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lang="ru">
                <a:solidFill>
                  <a:schemeClr val="dk1"/>
                </a:solidFill>
              </a:rPr>
              <a:t>Пусть       — линейное подпространство. </a:t>
            </a:r>
            <a:br>
              <a:rPr lang="ru">
                <a:solidFill>
                  <a:schemeClr val="dk1"/>
                </a:solidFill>
              </a:rPr>
            </a:br>
            <a:r>
              <a:rPr i="1" lang="ru"/>
              <a:t>Базисом </a:t>
            </a:r>
            <a:r>
              <a:rPr lang="ru"/>
              <a:t>в        называется минимальная система векторов                      , </a:t>
            </a:r>
            <a:br>
              <a:rPr lang="ru"/>
            </a:br>
            <a:r>
              <a:rPr lang="ru"/>
              <a:t>для которой                              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46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538675" y="1096025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6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1475751" y="1402949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8348" y="1480201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6"/>
          <p:cNvPicPr preferRelativeResize="0"/>
          <p:nvPr/>
        </p:nvPicPr>
        <p:blipFill rotWithShape="1">
          <a:blip r:embed="rId5">
            <a:alphaModFix/>
          </a:blip>
          <a:srcRect b="0" l="0" r="64192" t="0"/>
          <a:stretch/>
        </p:blipFill>
        <p:spPr>
          <a:xfrm>
            <a:off x="1669955" y="1690325"/>
            <a:ext cx="2265876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268" name="Google Shape;268;p47"/>
          <p:cNvSpPr txBox="1"/>
          <p:nvPr>
            <p:ph idx="1" type="body"/>
          </p:nvPr>
        </p:nvSpPr>
        <p:spPr>
          <a:xfrm>
            <a:off x="311700" y="1030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lang="ru">
                <a:solidFill>
                  <a:schemeClr val="dk1"/>
                </a:solidFill>
              </a:rPr>
              <a:t>Пусть       — линейное подпространство. </a:t>
            </a:r>
            <a:br>
              <a:rPr lang="ru">
                <a:solidFill>
                  <a:schemeClr val="dk1"/>
                </a:solidFill>
              </a:rPr>
            </a:br>
            <a:r>
              <a:rPr i="1" lang="ru"/>
              <a:t>Базисом </a:t>
            </a:r>
            <a:r>
              <a:rPr lang="ru"/>
              <a:t>в        называется минимальная система векторов                      , </a:t>
            </a:r>
            <a:br>
              <a:rPr lang="ru"/>
            </a:br>
            <a:r>
              <a:rPr lang="ru"/>
              <a:t>для которой                              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>
                <a:solidFill>
                  <a:schemeClr val="dk1"/>
                </a:solidFill>
              </a:rPr>
              <a:t>Пример.</a:t>
            </a:r>
            <a:r>
              <a:rPr b="1" lang="ru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47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538675" y="1096025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7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1475751" y="1402949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8348" y="1480201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7"/>
          <p:cNvPicPr preferRelativeResize="0"/>
          <p:nvPr/>
        </p:nvPicPr>
        <p:blipFill rotWithShape="1">
          <a:blip r:embed="rId5">
            <a:alphaModFix/>
          </a:blip>
          <a:srcRect b="0" l="0" r="64192" t="0"/>
          <a:stretch/>
        </p:blipFill>
        <p:spPr>
          <a:xfrm>
            <a:off x="1672650" y="1690325"/>
            <a:ext cx="2265876" cy="384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47"/>
          <p:cNvGrpSpPr/>
          <p:nvPr/>
        </p:nvGrpSpPr>
        <p:grpSpPr>
          <a:xfrm>
            <a:off x="2581763" y="2876550"/>
            <a:ext cx="3980462" cy="901400"/>
            <a:chOff x="2758613" y="2577225"/>
            <a:chExt cx="3980462" cy="901400"/>
          </a:xfrm>
        </p:grpSpPr>
        <p:pic>
          <p:nvPicPr>
            <p:cNvPr id="274" name="Google Shape;274;p4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758613" y="2577225"/>
              <a:ext cx="2864775" cy="901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5" name="Google Shape;275;p47"/>
            <p:cNvSpPr txBox="1"/>
            <p:nvPr/>
          </p:nvSpPr>
          <p:spPr>
            <a:xfrm>
              <a:off x="5680075" y="2877025"/>
              <a:ext cx="10590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— базис</a:t>
              </a:r>
              <a:endPara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pic>
        <p:nvPicPr>
          <p:cNvPr id="276" name="Google Shape;276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68109" y="2399158"/>
            <a:ext cx="800711" cy="2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282" name="Google Shape;282;p48"/>
          <p:cNvSpPr txBox="1"/>
          <p:nvPr>
            <p:ph idx="1" type="body"/>
          </p:nvPr>
        </p:nvSpPr>
        <p:spPr>
          <a:xfrm>
            <a:off x="311700" y="1030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lang="ru">
                <a:solidFill>
                  <a:schemeClr val="dk1"/>
                </a:solidFill>
              </a:rPr>
              <a:t>Пусть       — линейное подпространство. </a:t>
            </a:r>
            <a:br>
              <a:rPr lang="ru">
                <a:solidFill>
                  <a:schemeClr val="dk1"/>
                </a:solidFill>
              </a:rPr>
            </a:br>
            <a:r>
              <a:rPr i="1" lang="ru"/>
              <a:t>Базисом </a:t>
            </a:r>
            <a:r>
              <a:rPr lang="ru"/>
              <a:t>в        называется минимальная система векторов                      , </a:t>
            </a:r>
            <a:br>
              <a:rPr lang="ru"/>
            </a:br>
            <a:r>
              <a:rPr lang="ru"/>
              <a:t>для которой                              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chemeClr val="dk1"/>
                </a:solidFill>
              </a:rPr>
              <a:t>Свойства базиса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Базис является ЛНЗ системой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Векторы из       выражается через базис единственным способом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Любую ЛНЗ систему можно дополнить до базиса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 любой системе образующих можно выбрать базис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Любые два базиса равномощны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48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538675" y="1096025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8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1475751" y="1402949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8348" y="1480201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8"/>
          <p:cNvPicPr preferRelativeResize="0"/>
          <p:nvPr/>
        </p:nvPicPr>
        <p:blipFill rotWithShape="1">
          <a:blip r:embed="rId5">
            <a:alphaModFix/>
          </a:blip>
          <a:srcRect b="0" l="0" r="64192" t="0"/>
          <a:stretch/>
        </p:blipFill>
        <p:spPr>
          <a:xfrm>
            <a:off x="1672650" y="1690325"/>
            <a:ext cx="2265876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8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074201" y="2928224"/>
            <a:ext cx="364100" cy="3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Векторы</a:t>
            </a:r>
            <a:endParaRPr/>
          </a:p>
        </p:txBody>
      </p:sp>
      <p:sp>
        <p:nvSpPr>
          <p:cNvPr id="127" name="Google Shape;127;p31"/>
          <p:cNvSpPr txBox="1"/>
          <p:nvPr>
            <p:ph idx="2" type="body"/>
          </p:nvPr>
        </p:nvSpPr>
        <p:spPr>
          <a:xfrm>
            <a:off x="4939500" y="724075"/>
            <a:ext cx="41106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операции над векторами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линейные подпространства и линейная оболочка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линейная независимость и базис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293" name="Google Shape;293;p49"/>
          <p:cNvSpPr txBox="1"/>
          <p:nvPr>
            <p:ph idx="1" type="body"/>
          </p:nvPr>
        </p:nvSpPr>
        <p:spPr>
          <a:xfrm>
            <a:off x="311700" y="1030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lang="ru">
                <a:solidFill>
                  <a:schemeClr val="dk1"/>
                </a:solidFill>
              </a:rPr>
              <a:t>Пусть       — линейное подпространство. </a:t>
            </a:r>
            <a:br>
              <a:rPr lang="ru">
                <a:solidFill>
                  <a:schemeClr val="dk1"/>
                </a:solidFill>
              </a:rPr>
            </a:br>
            <a:r>
              <a:rPr i="1" lang="ru"/>
              <a:t>Базисом </a:t>
            </a:r>
            <a:r>
              <a:rPr lang="ru"/>
              <a:t>в        называется минимальная система векторов                      , </a:t>
            </a:r>
            <a:br>
              <a:rPr lang="ru"/>
            </a:br>
            <a:r>
              <a:rPr lang="ru"/>
              <a:t>для которой                              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Свойства базиса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Базис является ЛНЗ системой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Векторы из       выражается через базис единственным способом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Любую ЛНЗ систему можно дополнить до базиса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 любой системе образующих можно выбрать базис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Любые два базиса равномощны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Последнее свойство свидетельствует о корректности определения </a:t>
            </a:r>
            <a:r>
              <a:rPr i="1" lang="ru">
                <a:solidFill>
                  <a:schemeClr val="dk1"/>
                </a:solidFill>
              </a:rPr>
              <a:t>размерности линейного пространства</a:t>
            </a:r>
            <a:r>
              <a:rPr lang="ru">
                <a:solidFill>
                  <a:schemeClr val="dk1"/>
                </a:solidFill>
              </a:rPr>
              <a:t> как размера базиса в этом линейном пространстве.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49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538675" y="1096025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9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1475751" y="1402949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8348" y="1480201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9"/>
          <p:cNvPicPr preferRelativeResize="0"/>
          <p:nvPr/>
        </p:nvPicPr>
        <p:blipFill rotWithShape="1">
          <a:blip r:embed="rId5">
            <a:alphaModFix/>
          </a:blip>
          <a:srcRect b="0" l="0" r="64192" t="0"/>
          <a:stretch/>
        </p:blipFill>
        <p:spPr>
          <a:xfrm>
            <a:off x="1672650" y="1690325"/>
            <a:ext cx="2265876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9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074201" y="2928224"/>
            <a:ext cx="364100" cy="3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304" name="Google Shape;304;p5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 </a:t>
            </a:r>
            <a:r>
              <a:rPr i="1" lang="ru"/>
              <a:t>n+1</a:t>
            </a:r>
            <a:r>
              <a:rPr lang="ru"/>
              <a:t> векторов в </a:t>
            </a:r>
            <a:r>
              <a:rPr i="1" lang="ru"/>
              <a:t>n</a:t>
            </a:r>
            <a:r>
              <a:rPr lang="ru"/>
              <a:t>-мерном пространстве всегда </a:t>
            </a:r>
            <a:br>
              <a:rPr lang="ru"/>
            </a:br>
            <a:r>
              <a:rPr lang="ru"/>
              <a:t>линейно 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 </a:t>
            </a:r>
            <a:endParaRPr i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310" name="Google Shape;310;p5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 </a:t>
            </a:r>
            <a:r>
              <a:rPr i="1" lang="ru"/>
              <a:t>n+1</a:t>
            </a:r>
            <a:r>
              <a:rPr lang="ru"/>
              <a:t> векторов в </a:t>
            </a:r>
            <a:r>
              <a:rPr i="1" lang="ru"/>
              <a:t>n</a:t>
            </a:r>
            <a:r>
              <a:rPr lang="ru"/>
              <a:t>-мерном пространстве всегда </a:t>
            </a:r>
            <a:br>
              <a:rPr lang="ru"/>
            </a:br>
            <a:r>
              <a:rPr lang="ru"/>
              <a:t>линейно 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</a:t>
            </a:r>
            <a:r>
              <a:rPr lang="ru"/>
              <a:t> От противного.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316" name="Google Shape;316;p5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 </a:t>
            </a:r>
            <a:r>
              <a:rPr i="1" lang="ru"/>
              <a:t>n+1</a:t>
            </a:r>
            <a:r>
              <a:rPr lang="ru"/>
              <a:t> векторов в </a:t>
            </a:r>
            <a:r>
              <a:rPr i="1" lang="ru"/>
              <a:t>n</a:t>
            </a:r>
            <a:r>
              <a:rPr lang="ru"/>
              <a:t>-мерном пространстве всегда </a:t>
            </a:r>
            <a:br>
              <a:rPr lang="ru"/>
            </a:br>
            <a:r>
              <a:rPr lang="ru"/>
              <a:t>линейно 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</a:t>
            </a:r>
            <a:r>
              <a:rPr lang="ru"/>
              <a:t> От противного. Они линейно независимы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322" name="Google Shape;322;p5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 </a:t>
            </a:r>
            <a:r>
              <a:rPr i="1" lang="ru"/>
              <a:t>n+1</a:t>
            </a:r>
            <a:r>
              <a:rPr lang="ru"/>
              <a:t> векторов в </a:t>
            </a:r>
            <a:r>
              <a:rPr i="1" lang="ru"/>
              <a:t>n</a:t>
            </a:r>
            <a:r>
              <a:rPr lang="ru"/>
              <a:t>-мерном пространстве всегда </a:t>
            </a:r>
            <a:br>
              <a:rPr lang="ru"/>
            </a:br>
            <a:r>
              <a:rPr lang="ru"/>
              <a:t>линейно 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</a:t>
            </a:r>
            <a:r>
              <a:rPr lang="ru"/>
              <a:t> От противного. Они линейно независимы → можно дополнить до базиса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328" name="Google Shape;328;p5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 </a:t>
            </a:r>
            <a:r>
              <a:rPr i="1" lang="ru"/>
              <a:t>n+1</a:t>
            </a:r>
            <a:r>
              <a:rPr lang="ru"/>
              <a:t> векторов в </a:t>
            </a:r>
            <a:r>
              <a:rPr i="1" lang="ru"/>
              <a:t>n</a:t>
            </a:r>
            <a:r>
              <a:rPr lang="ru"/>
              <a:t>-мерном пространстве всегда </a:t>
            </a:r>
            <a:br>
              <a:rPr lang="ru"/>
            </a:br>
            <a:r>
              <a:rPr lang="ru"/>
              <a:t>линейно 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</a:t>
            </a:r>
            <a:r>
              <a:rPr lang="ru"/>
              <a:t> От противного. Они линейно независимы → можно дополнить до базиса → противоречие с тем, что любые два базиса равномощны.</a:t>
            </a:r>
            <a:endParaRPr/>
          </a:p>
        </p:txBody>
      </p:sp>
      <p:sp>
        <p:nvSpPr>
          <p:cNvPr id="329" name="Google Shape;329;p54"/>
          <p:cNvSpPr/>
          <p:nvPr/>
        </p:nvSpPr>
        <p:spPr>
          <a:xfrm>
            <a:off x="8373650" y="2644050"/>
            <a:ext cx="152700" cy="16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</a:t>
            </a:r>
            <a:endParaRPr/>
          </a:p>
        </p:txBody>
      </p:sp>
      <p:sp>
        <p:nvSpPr>
          <p:cNvPr id="335" name="Google Shape;335;p5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1. </a:t>
            </a:r>
            <a:r>
              <a:rPr lang="ru"/>
              <a:t>Доказать, что следующие вектора ЛНЗ:</a:t>
            </a: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2</a:t>
            </a:r>
            <a:r>
              <a:rPr lang="ru"/>
              <a:t>. Найти базис в пространстве </a:t>
            </a:r>
            <a:br>
              <a:rPr lang="ru"/>
            </a:b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3</a:t>
            </a:r>
            <a:r>
              <a:rPr lang="ru"/>
              <a:t>. Выразить вектор             через базисные вектора, найденные в задаче 2</a:t>
            </a:r>
            <a:endParaRPr/>
          </a:p>
        </p:txBody>
      </p:sp>
      <p:pic>
        <p:nvPicPr>
          <p:cNvPr id="336" name="Google Shape;33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1700" y="1515716"/>
            <a:ext cx="4040599" cy="12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4104" y="3391250"/>
            <a:ext cx="42957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5800" y="3879624"/>
            <a:ext cx="523600" cy="110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Задачи</a:t>
            </a:r>
            <a:endParaRPr/>
          </a:p>
        </p:txBody>
      </p:sp>
      <p:sp>
        <p:nvSpPr>
          <p:cNvPr id="344" name="Google Shape;344;p5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1. </a:t>
            </a:r>
            <a:r>
              <a:rPr lang="ru"/>
              <a:t>Доказать, что </a:t>
            </a:r>
            <a:br>
              <a:rPr lang="ru"/>
            </a:br>
            <a:r>
              <a:rPr lang="ru"/>
              <a:t>следующие вектора ЛНЗ:</a:t>
            </a: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56"/>
          <p:cNvPicPr preferRelativeResize="0"/>
          <p:nvPr/>
        </p:nvPicPr>
        <p:blipFill rotWithShape="1">
          <a:blip r:embed="rId3">
            <a:alphaModFix/>
          </a:blip>
          <a:srcRect b="0" l="0" r="48638" t="0"/>
          <a:stretch/>
        </p:blipFill>
        <p:spPr>
          <a:xfrm>
            <a:off x="3534350" y="1864925"/>
            <a:ext cx="2075276" cy="12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6"/>
          <p:cNvPicPr preferRelativeResize="0"/>
          <p:nvPr/>
        </p:nvPicPr>
        <p:blipFill rotWithShape="1">
          <a:blip r:embed="rId3">
            <a:alphaModFix/>
          </a:blip>
          <a:srcRect b="0" l="51368" r="0" t="0"/>
          <a:stretch/>
        </p:blipFill>
        <p:spPr>
          <a:xfrm>
            <a:off x="3534362" y="3138975"/>
            <a:ext cx="1964950" cy="12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Задачи</a:t>
            </a:r>
            <a:endParaRPr/>
          </a:p>
        </p:txBody>
      </p:sp>
      <p:sp>
        <p:nvSpPr>
          <p:cNvPr id="352" name="Google Shape;352;p5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2</a:t>
            </a:r>
            <a:br>
              <a:rPr lang="ru"/>
            </a:br>
            <a:r>
              <a:rPr lang="ru"/>
              <a:t>Найти базис </a:t>
            </a:r>
            <a:br>
              <a:rPr lang="ru"/>
            </a:br>
            <a:r>
              <a:rPr lang="ru"/>
              <a:t>в пространстве </a:t>
            </a:r>
            <a:br>
              <a:rPr lang="ru"/>
            </a:b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57"/>
          <p:cNvPicPr preferRelativeResize="0"/>
          <p:nvPr/>
        </p:nvPicPr>
        <p:blipFill rotWithShape="1">
          <a:blip r:embed="rId3">
            <a:alphaModFix/>
          </a:blip>
          <a:srcRect b="0" l="0" r="54138" t="0"/>
          <a:stretch/>
        </p:blipFill>
        <p:spPr>
          <a:xfrm>
            <a:off x="3448427" y="2128075"/>
            <a:ext cx="19700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7"/>
          <p:cNvPicPr preferRelativeResize="0"/>
          <p:nvPr/>
        </p:nvPicPr>
        <p:blipFill rotWithShape="1">
          <a:blip r:embed="rId3">
            <a:alphaModFix/>
          </a:blip>
          <a:srcRect b="0" l="46207" r="0" t="0"/>
          <a:stretch/>
        </p:blipFill>
        <p:spPr>
          <a:xfrm>
            <a:off x="3416596" y="2527825"/>
            <a:ext cx="2310800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Задачи</a:t>
            </a:r>
            <a:endParaRPr/>
          </a:p>
        </p:txBody>
      </p:sp>
      <p:sp>
        <p:nvSpPr>
          <p:cNvPr id="360" name="Google Shape;360;p5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br>
              <a:rPr lang="ru"/>
            </a:br>
            <a:r>
              <a:rPr lang="ru"/>
              <a:t>Выразить вектор     а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через базисные вектора,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найденные в задаче 2</a:t>
            </a:r>
            <a:endParaRPr/>
          </a:p>
        </p:txBody>
      </p:sp>
      <p:pic>
        <p:nvPicPr>
          <p:cNvPr id="361" name="Google Shape;36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9112" y="2679975"/>
            <a:ext cx="471825" cy="9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Вектор</a:t>
            </a:r>
            <a:endParaRPr/>
          </a:p>
        </p:txBody>
      </p:sp>
      <p:sp>
        <p:nvSpPr>
          <p:cNvPr id="133" name="Google Shape;133;p3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i="1" lang="ru"/>
              <a:t>Вектором</a:t>
            </a:r>
            <a:r>
              <a:rPr lang="ru"/>
              <a:t> в </a:t>
            </a:r>
            <a:r>
              <a:rPr i="1" lang="ru"/>
              <a:t>n</a:t>
            </a:r>
            <a:r>
              <a:rPr lang="ru"/>
              <a:t>-мерном евклидовом пространстве       </a:t>
            </a:r>
            <a:br>
              <a:rPr lang="ru"/>
            </a:br>
            <a:r>
              <a:rPr lang="ru"/>
              <a:t>называется упорядоченный набор чисел                                   — собственно, элемент пространства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134" name="Google Shape;1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025" y="110582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674" y="172997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2001" y="1408049"/>
            <a:ext cx="2139875" cy="3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Резюме</a:t>
            </a:r>
            <a:endParaRPr/>
          </a:p>
        </p:txBody>
      </p:sp>
      <p:sp>
        <p:nvSpPr>
          <p:cNvPr id="367" name="Google Shape;367;p5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Вектор — удобная форма представления различных </a:t>
            </a:r>
            <a:br>
              <a:rPr lang="ru"/>
            </a:br>
            <a:r>
              <a:rPr lang="ru"/>
              <a:t>математических объектов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Линейное пространство — множество векторов, замкнутое относительно сложения и умножения на скаляр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Базис — универсальный способ описания линейных подпространств 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Размер базиса, или размерность пространства, является важной характеристикой ЛП</a:t>
            </a:r>
            <a:endParaRPr/>
          </a:p>
        </p:txBody>
      </p:sp>
      <p:pic>
        <p:nvPicPr>
          <p:cNvPr id="368" name="Google Shape;36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2975" y="2357125"/>
            <a:ext cx="311500" cy="3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Матрицы</a:t>
            </a:r>
            <a:endParaRPr/>
          </a:p>
        </p:txBody>
      </p:sp>
      <p:sp>
        <p:nvSpPr>
          <p:cNvPr id="374" name="Google Shape;374;p60"/>
          <p:cNvSpPr txBox="1"/>
          <p:nvPr>
            <p:ph idx="2" type="body"/>
          </p:nvPr>
        </p:nvSpPr>
        <p:spPr>
          <a:xfrm>
            <a:off x="4939500" y="724075"/>
            <a:ext cx="4204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определение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(не)вырожденность и ранг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умножение матрицы на вектор и матричный вид СЛУ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пример: линейная регрессия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Матрицы</a:t>
            </a:r>
            <a:endParaRPr/>
          </a:p>
        </p:txBody>
      </p:sp>
      <p:sp>
        <p:nvSpPr>
          <p:cNvPr id="380" name="Google Shape;380;p6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Матрицей размера             </a:t>
            </a:r>
            <a:r>
              <a:rPr lang="ru"/>
              <a:t>называется </a:t>
            </a:r>
            <a:br>
              <a:rPr lang="ru"/>
            </a:br>
            <a:r>
              <a:rPr lang="ru"/>
              <a:t>прямоугольная таблица с числами из </a:t>
            </a:r>
            <a:r>
              <a:rPr i="1" lang="ru"/>
              <a:t>m </a:t>
            </a:r>
            <a:r>
              <a:rPr lang="ru"/>
              <a:t>строк и </a:t>
            </a:r>
            <a:r>
              <a:rPr i="1" lang="ru"/>
              <a:t>n</a:t>
            </a:r>
            <a:r>
              <a:rPr lang="ru"/>
              <a:t> столбцов: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751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5087" y="1831999"/>
            <a:ext cx="2293824" cy="14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Матрицы</a:t>
            </a:r>
            <a:endParaRPr/>
          </a:p>
        </p:txBody>
      </p:sp>
      <p:sp>
        <p:nvSpPr>
          <p:cNvPr id="388" name="Google Shape;388;p6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Матрицей размера             </a:t>
            </a:r>
            <a:r>
              <a:rPr lang="ru"/>
              <a:t>называется </a:t>
            </a:r>
            <a:br>
              <a:rPr lang="ru"/>
            </a:br>
            <a:r>
              <a:rPr lang="ru"/>
              <a:t>прямоугольная таблица с числами из </a:t>
            </a:r>
            <a:r>
              <a:rPr i="1" lang="ru"/>
              <a:t>m </a:t>
            </a:r>
            <a:r>
              <a:rPr lang="ru"/>
              <a:t>строк и </a:t>
            </a:r>
            <a:r>
              <a:rPr i="1" lang="ru"/>
              <a:t>n</a:t>
            </a:r>
            <a:r>
              <a:rPr lang="ru"/>
              <a:t> столбцов: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Удобно представлять матрицу как совокупность из </a:t>
            </a:r>
            <a:r>
              <a:rPr i="1" lang="ru"/>
              <a:t>n</a:t>
            </a:r>
            <a:r>
              <a:rPr lang="ru"/>
              <a:t> векторов-столбцов, записанных в строчку: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9" name="Google Shape;38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751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7613" y="4245400"/>
            <a:ext cx="192875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5087" y="1831999"/>
            <a:ext cx="2293824" cy="14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Вырожденная матрица</a:t>
            </a:r>
            <a:endParaRPr/>
          </a:p>
        </p:txBody>
      </p:sp>
      <p:sp>
        <p:nvSpPr>
          <p:cNvPr id="397" name="Google Shape;397;p6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Квадратная матрица называется </a:t>
            </a:r>
            <a:r>
              <a:rPr i="1" lang="ru"/>
              <a:t>(не)вырожденной</a:t>
            </a:r>
            <a:r>
              <a:rPr lang="ru"/>
              <a:t>, </a:t>
            </a:r>
            <a:br>
              <a:rPr lang="ru"/>
            </a:br>
            <a:r>
              <a:rPr lang="ru"/>
              <a:t>если её строки линейно (не)зависимы.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chemeClr val="dk1"/>
                </a:solidFill>
              </a:rPr>
              <a:t>Пример.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grpSp>
        <p:nvGrpSpPr>
          <p:cNvPr id="398" name="Google Shape;398;p63"/>
          <p:cNvGrpSpPr/>
          <p:nvPr/>
        </p:nvGrpSpPr>
        <p:grpSpPr>
          <a:xfrm>
            <a:off x="2287526" y="2360472"/>
            <a:ext cx="4568939" cy="1356350"/>
            <a:chOff x="2142826" y="2476872"/>
            <a:chExt cx="4568939" cy="1356350"/>
          </a:xfrm>
        </p:grpSpPr>
        <p:pic>
          <p:nvPicPr>
            <p:cNvPr id="399" name="Google Shape;399;p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42826" y="2476875"/>
              <a:ext cx="1683125" cy="1324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p6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86147" y="2476872"/>
              <a:ext cx="1725618" cy="1356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Вырожденная матрица</a:t>
            </a:r>
            <a:endParaRPr/>
          </a:p>
        </p:txBody>
      </p:sp>
      <p:sp>
        <p:nvSpPr>
          <p:cNvPr id="406" name="Google Shape;406;p6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Квадратная матрица называется </a:t>
            </a:r>
            <a:r>
              <a:rPr i="1" lang="ru"/>
              <a:t>(не)вырожденной</a:t>
            </a:r>
            <a:r>
              <a:rPr lang="ru"/>
              <a:t>, </a:t>
            </a:r>
            <a:br>
              <a:rPr lang="ru"/>
            </a:br>
            <a:r>
              <a:rPr lang="ru"/>
              <a:t>если её строки линейно (не)зависимы.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chemeClr val="dk1"/>
                </a:solidFill>
              </a:rPr>
              <a:t>Пример.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Строки квадратной матрицы ЛНЗ тогда и только тогда, когда её столбцы ЛНЗ.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grpSp>
        <p:nvGrpSpPr>
          <p:cNvPr id="407" name="Google Shape;407;p64"/>
          <p:cNvGrpSpPr/>
          <p:nvPr/>
        </p:nvGrpSpPr>
        <p:grpSpPr>
          <a:xfrm>
            <a:off x="2287526" y="2360472"/>
            <a:ext cx="4568939" cy="1356350"/>
            <a:chOff x="2142826" y="2476872"/>
            <a:chExt cx="4568939" cy="1356350"/>
          </a:xfrm>
        </p:grpSpPr>
        <p:pic>
          <p:nvPicPr>
            <p:cNvPr id="408" name="Google Shape;408;p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42826" y="2476875"/>
              <a:ext cx="1683125" cy="1324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6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86147" y="2476872"/>
              <a:ext cx="1725618" cy="1356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Случай произвольных матриц</a:t>
            </a:r>
            <a:endParaRPr/>
          </a:p>
        </p:txBody>
      </p:sp>
      <p:sp>
        <p:nvSpPr>
          <p:cNvPr id="415" name="Google Shape;415;p6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i="1" lang="ru"/>
              <a:t>Строчным рангом</a:t>
            </a:r>
            <a:r>
              <a:rPr lang="ru"/>
              <a:t> матрицы </a:t>
            </a:r>
            <a:r>
              <a:rPr i="1" lang="ru"/>
              <a:t>A</a:t>
            </a:r>
            <a:r>
              <a:rPr lang="ru"/>
              <a:t> называется размер </a:t>
            </a:r>
            <a:br>
              <a:rPr lang="ru"/>
            </a:br>
            <a:r>
              <a:rPr lang="ru"/>
              <a:t>наибольшего подмножества линейно независимых строк </a:t>
            </a:r>
            <a:r>
              <a:rPr i="1" lang="ru"/>
              <a:t>A</a:t>
            </a:r>
            <a:r>
              <a:rPr lang="ru"/>
              <a:t>. Аналогично определяется </a:t>
            </a:r>
            <a:r>
              <a:rPr i="1" lang="ru"/>
              <a:t>столбцовый ранг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Случай произвольных матриц</a:t>
            </a:r>
            <a:endParaRPr/>
          </a:p>
        </p:txBody>
      </p:sp>
      <p:sp>
        <p:nvSpPr>
          <p:cNvPr id="421" name="Google Shape;421;p6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i="1" lang="ru"/>
              <a:t>Строчным рангом</a:t>
            </a:r>
            <a:r>
              <a:rPr lang="ru"/>
              <a:t> матрицы </a:t>
            </a:r>
            <a:r>
              <a:rPr i="1" lang="ru"/>
              <a:t>A</a:t>
            </a:r>
            <a:r>
              <a:rPr lang="ru"/>
              <a:t> называется размер </a:t>
            </a:r>
            <a:br>
              <a:rPr lang="ru"/>
            </a:br>
            <a:r>
              <a:rPr lang="ru"/>
              <a:t>наибольшего подмножества линейно независимых строк </a:t>
            </a:r>
            <a:r>
              <a:rPr i="1" lang="ru"/>
              <a:t>A</a:t>
            </a:r>
            <a:r>
              <a:rPr lang="ru"/>
              <a:t>. Аналогично определяется </a:t>
            </a:r>
            <a:r>
              <a:rPr i="1" lang="ru"/>
              <a:t>столбцовый ранг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</a:t>
            </a:r>
            <a:r>
              <a:rPr lang="ru"/>
              <a:t>.</a:t>
            </a:r>
            <a:endParaRPr/>
          </a:p>
        </p:txBody>
      </p:sp>
      <p:pic>
        <p:nvPicPr>
          <p:cNvPr id="422" name="Google Shape;42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0800" y="2492625"/>
            <a:ext cx="1782400" cy="10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6"/>
          <p:cNvSpPr txBox="1"/>
          <p:nvPr/>
        </p:nvSpPr>
        <p:spPr>
          <a:xfrm>
            <a:off x="2905950" y="3616475"/>
            <a:ext cx="33321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Old Standard TT"/>
                <a:ea typeface="Old Standard TT"/>
                <a:cs typeface="Old Standard TT"/>
                <a:sym typeface="Old Standard TT"/>
              </a:rPr>
              <a:t>строчный и столбцовый ранг равны 3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Случай произвольных матриц</a:t>
            </a:r>
            <a:endParaRPr/>
          </a:p>
        </p:txBody>
      </p:sp>
      <p:sp>
        <p:nvSpPr>
          <p:cNvPr id="429" name="Google Shape;429;p6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i="1" lang="ru"/>
              <a:t>Строчным рангом</a:t>
            </a:r>
            <a:r>
              <a:rPr lang="ru"/>
              <a:t> матрицы </a:t>
            </a:r>
            <a:r>
              <a:rPr i="1" lang="ru"/>
              <a:t>A</a:t>
            </a:r>
            <a:r>
              <a:rPr lang="ru"/>
              <a:t> называется размер </a:t>
            </a:r>
            <a:br>
              <a:rPr lang="ru"/>
            </a:br>
            <a:r>
              <a:rPr lang="ru"/>
              <a:t>наибольшего подмножества линейно независимых строк </a:t>
            </a:r>
            <a:r>
              <a:rPr i="1" lang="ru"/>
              <a:t>A</a:t>
            </a:r>
            <a:r>
              <a:rPr lang="ru"/>
              <a:t>. Аналогично определяется </a:t>
            </a:r>
            <a:r>
              <a:rPr i="1" lang="ru"/>
              <a:t>столбцовый ранг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</a:t>
            </a:r>
            <a:r>
              <a:rPr lang="ru"/>
              <a:t>. Строчный и столбцовый ранг равны.</a:t>
            </a:r>
            <a:endParaRPr/>
          </a:p>
        </p:txBody>
      </p:sp>
      <p:pic>
        <p:nvPicPr>
          <p:cNvPr id="430" name="Google Shape;43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0800" y="2492625"/>
            <a:ext cx="1782400" cy="10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7"/>
          <p:cNvSpPr txBox="1"/>
          <p:nvPr/>
        </p:nvSpPr>
        <p:spPr>
          <a:xfrm>
            <a:off x="2905950" y="3616475"/>
            <a:ext cx="33321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Old Standard TT"/>
                <a:ea typeface="Old Standard TT"/>
                <a:cs typeface="Old Standard TT"/>
                <a:sym typeface="Old Standard TT"/>
              </a:rPr>
              <a:t>строчный и столбцовый ранг равны 3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матрицы на вектор</a:t>
            </a:r>
            <a:endParaRPr/>
          </a:p>
        </p:txBody>
      </p:sp>
      <p:pic>
        <p:nvPicPr>
          <p:cNvPr id="437" name="Google Shape;437;p68"/>
          <p:cNvPicPr preferRelativeResize="0"/>
          <p:nvPr/>
        </p:nvPicPr>
        <p:blipFill rotWithShape="1">
          <a:blip r:embed="rId3">
            <a:alphaModFix/>
          </a:blip>
          <a:srcRect b="0" l="0" r="54312" t="0"/>
          <a:stretch/>
        </p:blipFill>
        <p:spPr>
          <a:xfrm>
            <a:off x="2172743" y="1222625"/>
            <a:ext cx="2192324" cy="15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Вектор</a:t>
            </a:r>
            <a:endParaRPr/>
          </a:p>
        </p:txBody>
      </p:sp>
      <p:sp>
        <p:nvSpPr>
          <p:cNvPr id="142" name="Google Shape;142;p3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i="1" lang="ru"/>
              <a:t>Вектором</a:t>
            </a:r>
            <a:r>
              <a:rPr lang="ru"/>
              <a:t> в </a:t>
            </a:r>
            <a:r>
              <a:rPr i="1" lang="ru"/>
              <a:t>n</a:t>
            </a:r>
            <a:r>
              <a:rPr lang="ru"/>
              <a:t>-мерном евклидовом пространстве       </a:t>
            </a:r>
            <a:br>
              <a:rPr lang="ru"/>
            </a:br>
            <a:r>
              <a:rPr lang="ru"/>
              <a:t>называется упорядоченный набор чисел                                   — собственно, элемент пространства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Часто вектор удобнее записывать в столбец: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143" name="Google Shape;1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025" y="110582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674" y="172997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2001" y="1408049"/>
            <a:ext cx="2139875" cy="3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2850" y="3025394"/>
            <a:ext cx="1410675" cy="166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матрицы на вектор</a:t>
            </a:r>
            <a:endParaRPr/>
          </a:p>
        </p:txBody>
      </p:sp>
      <p:pic>
        <p:nvPicPr>
          <p:cNvPr id="443" name="Google Shape;443;p69"/>
          <p:cNvPicPr preferRelativeResize="0"/>
          <p:nvPr/>
        </p:nvPicPr>
        <p:blipFill rotWithShape="1">
          <a:blip r:embed="rId3">
            <a:alphaModFix/>
          </a:blip>
          <a:srcRect b="0" l="0" r="26567" t="0"/>
          <a:stretch/>
        </p:blipFill>
        <p:spPr>
          <a:xfrm>
            <a:off x="2172747" y="1222625"/>
            <a:ext cx="3523649" cy="15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матрицы на вектор</a:t>
            </a:r>
            <a:endParaRPr/>
          </a:p>
        </p:txBody>
      </p:sp>
      <p:pic>
        <p:nvPicPr>
          <p:cNvPr id="449" name="Google Shape;44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738" y="1222625"/>
            <a:ext cx="4798526" cy="15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6625" y="3399100"/>
            <a:ext cx="3870725" cy="404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0"/>
          <p:cNvSpPr txBox="1"/>
          <p:nvPr/>
        </p:nvSpPr>
        <p:spPr>
          <a:xfrm>
            <a:off x="4313713" y="2866400"/>
            <a:ext cx="5166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где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 система линейных уравнений</a:t>
            </a:r>
            <a:endParaRPr/>
          </a:p>
        </p:txBody>
      </p:sp>
      <p:sp>
        <p:nvSpPr>
          <p:cNvPr id="457" name="Google Shape;457;p7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систему</a:t>
            </a: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Запись системы в матричном виде: </a:t>
            </a:r>
            <a:r>
              <a:rPr i="1" lang="ru"/>
              <a:t>Ax = b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8" name="Google Shape;45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0300" y="1455025"/>
            <a:ext cx="2903400" cy="136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Система линейных уравнений</a:t>
            </a:r>
            <a:endParaRPr/>
          </a:p>
        </p:txBody>
      </p:sp>
      <p:sp>
        <p:nvSpPr>
          <p:cNvPr id="464" name="Google Shape;464;p72"/>
          <p:cNvSpPr txBox="1"/>
          <p:nvPr>
            <p:ph idx="1" type="body"/>
          </p:nvPr>
        </p:nvSpPr>
        <p:spPr>
          <a:xfrm>
            <a:off x="311700" y="1037625"/>
            <a:ext cx="8520600" cy="3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</a:t>
            </a:r>
            <a:r>
              <a:rPr lang="ru"/>
              <a:t> Пусть </a:t>
            </a:r>
            <a:r>
              <a:rPr i="1" lang="ru"/>
              <a:t>A — </a:t>
            </a:r>
            <a:r>
              <a:rPr lang="ru"/>
              <a:t>невырожденная квадратная матрица. </a:t>
            </a:r>
            <a:br>
              <a:rPr lang="ru"/>
            </a:br>
            <a:r>
              <a:rPr lang="ru"/>
              <a:t>Тогда система линейных уравнений </a:t>
            </a:r>
            <a:r>
              <a:rPr i="1" lang="ru"/>
              <a:t>Ax = b</a:t>
            </a:r>
            <a:r>
              <a:rPr lang="ru"/>
              <a:t> имеет единственное решение при любом значении </a:t>
            </a:r>
            <a:r>
              <a:rPr i="1" lang="ru"/>
              <a:t>b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 линейная регрессия</a:t>
            </a:r>
            <a:endParaRPr/>
          </a:p>
        </p:txBody>
      </p:sp>
      <p:sp>
        <p:nvSpPr>
          <p:cNvPr id="470" name="Google Shape;470;p7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Есть </a:t>
            </a:r>
            <a:r>
              <a:rPr i="1" lang="ru"/>
              <a:t>m</a:t>
            </a:r>
            <a:r>
              <a:rPr lang="ru"/>
              <a:t> объектов (квартир)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Объект описывается </a:t>
            </a:r>
            <a:r>
              <a:rPr i="1" lang="ru"/>
              <a:t>n </a:t>
            </a:r>
            <a:r>
              <a:rPr lang="ru"/>
              <a:t>признаками (площадь, этаж, количество комнат, ...)</a:t>
            </a: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Необходимо предсказать целевую переменную      (стоимость квартиры)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Ищем закономерность в </a:t>
            </a:r>
            <a:r>
              <a:rPr i="1" lang="ru"/>
              <a:t>линейном виде</a:t>
            </a:r>
            <a:r>
              <a:rPr lang="ru"/>
              <a:t>:</a:t>
            </a:r>
            <a:endParaRPr/>
          </a:p>
        </p:txBody>
      </p:sp>
      <p:pic>
        <p:nvPicPr>
          <p:cNvPr id="471" name="Google Shape;47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3561" y="1776400"/>
            <a:ext cx="2536875" cy="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3075" y="2124325"/>
            <a:ext cx="279900" cy="24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0763" y="2737000"/>
            <a:ext cx="3482442" cy="2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регрессия в матричном виде</a:t>
            </a:r>
            <a:endParaRPr/>
          </a:p>
        </p:txBody>
      </p:sp>
      <p:sp>
        <p:nvSpPr>
          <p:cNvPr id="479" name="Google Shape;479;p7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Ищем закономерность в </a:t>
            </a:r>
            <a:r>
              <a:rPr i="1" lang="ru"/>
              <a:t>линейном виде</a:t>
            </a:r>
            <a:r>
              <a:rPr lang="ru"/>
              <a:t>:</a:t>
            </a: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 матричном виде уравнение записывается так:</a:t>
            </a:r>
            <a:endParaRPr/>
          </a:p>
        </p:txBody>
      </p:sp>
      <p:pic>
        <p:nvPicPr>
          <p:cNvPr id="480" name="Google Shape;48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63" y="1441600"/>
            <a:ext cx="3482442" cy="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288" y="2133600"/>
            <a:ext cx="769402" cy="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0288" y="2495842"/>
            <a:ext cx="5283399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регрессия в матричном виде</a:t>
            </a:r>
            <a:endParaRPr/>
          </a:p>
        </p:txBody>
      </p:sp>
      <p:sp>
        <p:nvSpPr>
          <p:cNvPr id="488" name="Google Shape;488;p7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Ищем закономерность в </a:t>
            </a:r>
            <a:r>
              <a:rPr i="1" lang="ru"/>
              <a:t>линейном виде</a:t>
            </a:r>
            <a:r>
              <a:rPr lang="ru"/>
              <a:t>:</a:t>
            </a: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 матричном виде уравнение записывается так:</a:t>
            </a: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</a:t>
            </a:r>
            <a:r>
              <a:rPr i="1" lang="ru"/>
              <a:t>m = n, </a:t>
            </a:r>
            <a:r>
              <a:rPr lang="ru"/>
              <a:t>то решение (скорее всего) единственное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</a:t>
            </a:r>
            <a:r>
              <a:rPr i="1" lang="ru"/>
              <a:t>m &gt; n, </a:t>
            </a:r>
            <a:r>
              <a:rPr lang="ru"/>
              <a:t>то решения (скорее всего) нет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</a:t>
            </a:r>
            <a:r>
              <a:rPr i="1" lang="ru"/>
              <a:t>m &lt; n</a:t>
            </a:r>
            <a:r>
              <a:rPr lang="ru"/>
              <a:t>, то решений (скорее всего) бесконечно много</a:t>
            </a:r>
            <a:endParaRPr/>
          </a:p>
        </p:txBody>
      </p:sp>
      <p:pic>
        <p:nvPicPr>
          <p:cNvPr id="489" name="Google Shape;48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63" y="1441600"/>
            <a:ext cx="3482442" cy="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288" y="2133600"/>
            <a:ext cx="769402" cy="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0288" y="2499074"/>
            <a:ext cx="5283399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регрессия в матричном виде</a:t>
            </a:r>
            <a:endParaRPr/>
          </a:p>
        </p:txBody>
      </p:sp>
      <p:sp>
        <p:nvSpPr>
          <p:cNvPr id="497" name="Google Shape;497;p7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Если объектов меньше, чем признаков, </a:t>
            </a:r>
            <a:br>
              <a:rPr lang="ru"/>
            </a:br>
            <a:r>
              <a:rPr lang="ru"/>
              <a:t>то линейная регрессия будет работать плохо!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7"/>
          <p:cNvSpPr txBox="1"/>
          <p:nvPr>
            <p:ph type="title"/>
          </p:nvPr>
        </p:nvSpPr>
        <p:spPr>
          <a:xfrm>
            <a:off x="-7274" y="1627274"/>
            <a:ext cx="45720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Операции над матрицами</a:t>
            </a:r>
            <a:endParaRPr/>
          </a:p>
        </p:txBody>
      </p:sp>
      <p:sp>
        <p:nvSpPr>
          <p:cNvPr id="503" name="Google Shape;503;p7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сложение матриц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умножение матриц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транспонирование и обратная матрица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определитель матрицы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Сложение и вычитание матриц</a:t>
            </a:r>
            <a:endParaRPr/>
          </a:p>
        </p:txBody>
      </p:sp>
      <p:sp>
        <p:nvSpPr>
          <p:cNvPr id="509" name="Google Shape;509;p7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Сложение и вычитание происходит поэлементно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Можно применять только к матрицам одинакового размера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Пример.</a:t>
            </a:r>
            <a:endParaRPr i="1"/>
          </a:p>
        </p:txBody>
      </p:sp>
      <p:pic>
        <p:nvPicPr>
          <p:cNvPr id="510" name="Google Shape;51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0863" y="2430445"/>
            <a:ext cx="4482275" cy="7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Векторы на плоскости и в пространстве</a:t>
            </a:r>
            <a:endParaRPr/>
          </a:p>
        </p:txBody>
      </p:sp>
      <p:pic>
        <p:nvPicPr>
          <p:cNvPr id="152" name="Google Shape;152;p34"/>
          <p:cNvPicPr preferRelativeResize="0"/>
          <p:nvPr/>
        </p:nvPicPr>
        <p:blipFill rotWithShape="1">
          <a:blip r:embed="rId3">
            <a:alphaModFix/>
          </a:blip>
          <a:srcRect b="67024" l="13585" r="42504" t="5537"/>
          <a:stretch/>
        </p:blipFill>
        <p:spPr>
          <a:xfrm>
            <a:off x="656838" y="1390325"/>
            <a:ext cx="3375649" cy="281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4"/>
          <p:cNvPicPr preferRelativeResize="0"/>
          <p:nvPr/>
        </p:nvPicPr>
        <p:blipFill rotWithShape="1">
          <a:blip r:embed="rId3">
            <a:alphaModFix/>
          </a:blip>
          <a:srcRect b="39751" l="24942" r="27934" t="33075"/>
          <a:stretch/>
        </p:blipFill>
        <p:spPr>
          <a:xfrm>
            <a:off x="4829013" y="1390325"/>
            <a:ext cx="3658151" cy="281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16" name="Google Shape;516;p7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17" name="Google Shape;51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24" name="Google Shape;524;p8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25" name="Google Shape;52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80"/>
          <p:cNvPicPr preferRelativeResize="0"/>
          <p:nvPr/>
        </p:nvPicPr>
        <p:blipFill rotWithShape="1">
          <a:blip r:embed="rId5">
            <a:alphaModFix/>
          </a:blip>
          <a:srcRect b="0" l="0" r="32885" t="0"/>
          <a:stretch/>
        </p:blipFill>
        <p:spPr>
          <a:xfrm>
            <a:off x="1733050" y="2067250"/>
            <a:ext cx="3810575" cy="13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33" name="Google Shape;533;p8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34" name="Google Shape;53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42" name="Google Shape;542;p8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43" name="Google Shape;54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66337" y="3741375"/>
            <a:ext cx="3811325" cy="289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82"/>
          <p:cNvSpPr/>
          <p:nvPr/>
        </p:nvSpPr>
        <p:spPr>
          <a:xfrm>
            <a:off x="1920625" y="2437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82"/>
          <p:cNvSpPr/>
          <p:nvPr/>
        </p:nvSpPr>
        <p:spPr>
          <a:xfrm rot="5400000">
            <a:off x="3477200" y="2582050"/>
            <a:ext cx="1127700" cy="415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82"/>
          <p:cNvSpPr/>
          <p:nvPr/>
        </p:nvSpPr>
        <p:spPr>
          <a:xfrm rot="5400000">
            <a:off x="5856100" y="2444050"/>
            <a:ext cx="277200" cy="203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55" name="Google Shape;555;p8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56" name="Google Shape;55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83"/>
          <p:cNvSpPr/>
          <p:nvPr/>
        </p:nvSpPr>
        <p:spPr>
          <a:xfrm>
            <a:off x="1920625" y="2437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83"/>
          <p:cNvSpPr/>
          <p:nvPr/>
        </p:nvSpPr>
        <p:spPr>
          <a:xfrm rot="5400000">
            <a:off x="3928275" y="2582050"/>
            <a:ext cx="1127700" cy="415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1" name="Google Shape;561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05400" y="3732950"/>
            <a:ext cx="3718526" cy="28825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83"/>
          <p:cNvSpPr/>
          <p:nvPr/>
        </p:nvSpPr>
        <p:spPr>
          <a:xfrm rot="5400000">
            <a:off x="6430225" y="2327050"/>
            <a:ext cx="277200" cy="437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68" name="Google Shape;568;p8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69" name="Google Shape;56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84"/>
          <p:cNvSpPr/>
          <p:nvPr/>
        </p:nvSpPr>
        <p:spPr>
          <a:xfrm>
            <a:off x="1920625" y="2437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84"/>
          <p:cNvSpPr/>
          <p:nvPr/>
        </p:nvSpPr>
        <p:spPr>
          <a:xfrm rot="5400000">
            <a:off x="4306875" y="2684200"/>
            <a:ext cx="1127700" cy="210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4" name="Google Shape;574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2125" y="3696724"/>
            <a:ext cx="3059750" cy="326255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84"/>
          <p:cNvSpPr/>
          <p:nvPr/>
        </p:nvSpPr>
        <p:spPr>
          <a:xfrm rot="5400000">
            <a:off x="6922900" y="2444050"/>
            <a:ext cx="277200" cy="203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81" name="Google Shape;581;p8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82" name="Google Shape;58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85"/>
          <p:cNvSpPr/>
          <p:nvPr/>
        </p:nvSpPr>
        <p:spPr>
          <a:xfrm>
            <a:off x="1920625" y="2818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85"/>
          <p:cNvSpPr/>
          <p:nvPr/>
        </p:nvSpPr>
        <p:spPr>
          <a:xfrm rot="5400000">
            <a:off x="3474825" y="2614150"/>
            <a:ext cx="1127700" cy="351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85"/>
          <p:cNvSpPr/>
          <p:nvPr/>
        </p:nvSpPr>
        <p:spPr>
          <a:xfrm rot="5400000">
            <a:off x="5863525" y="2665150"/>
            <a:ext cx="277200" cy="52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8" name="Google Shape;588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8350" y="3733101"/>
            <a:ext cx="4367301" cy="32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94" name="Google Shape;594;p8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95" name="Google Shape;59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86"/>
          <p:cNvSpPr/>
          <p:nvPr/>
        </p:nvSpPr>
        <p:spPr>
          <a:xfrm>
            <a:off x="1920625" y="2818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86"/>
          <p:cNvSpPr/>
          <p:nvPr/>
        </p:nvSpPr>
        <p:spPr>
          <a:xfrm rot="5400000">
            <a:off x="3946575" y="2614150"/>
            <a:ext cx="1127700" cy="351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86"/>
          <p:cNvSpPr/>
          <p:nvPr/>
        </p:nvSpPr>
        <p:spPr>
          <a:xfrm rot="5400000">
            <a:off x="6430750" y="2774050"/>
            <a:ext cx="277200" cy="305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1" name="Google Shape;601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2825" y="3725075"/>
            <a:ext cx="3638350" cy="35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8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607" name="Google Shape;607;p8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608" name="Google Shape;60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87"/>
          <p:cNvSpPr/>
          <p:nvPr/>
        </p:nvSpPr>
        <p:spPr>
          <a:xfrm>
            <a:off x="1920625" y="2818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87"/>
          <p:cNvSpPr/>
          <p:nvPr/>
        </p:nvSpPr>
        <p:spPr>
          <a:xfrm rot="5400000">
            <a:off x="4332300" y="2702350"/>
            <a:ext cx="1127700" cy="174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87"/>
          <p:cNvSpPr/>
          <p:nvPr/>
        </p:nvSpPr>
        <p:spPr>
          <a:xfrm rot="5400000">
            <a:off x="6937600" y="2747500"/>
            <a:ext cx="277200" cy="35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4" name="Google Shape;614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91250" y="3741434"/>
            <a:ext cx="3638350" cy="324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Произведение матриц</a:t>
            </a:r>
            <a:endParaRPr/>
          </a:p>
        </p:txBody>
      </p:sp>
      <p:sp>
        <p:nvSpPr>
          <p:cNvPr id="620" name="Google Shape;620;p8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Частный случай — произведение матрицы на вектор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Произведение матриц встречается тогда, когда совокупность векторов умножается на матрицу (например, при подаче в нейронную сеть батча данных)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Сложение и умножение на скаляр </a:t>
            </a:r>
            <a:endParaRPr/>
          </a:p>
        </p:txBody>
      </p:sp>
      <p:sp>
        <p:nvSpPr>
          <p:cNvPr id="159" name="Google Shape;159;p3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Наблюдение.</a:t>
            </a:r>
            <a:r>
              <a:rPr lang="ru"/>
              <a:t> Векторы можно складывать и умножать на скаляр </a:t>
            </a:r>
            <a:br>
              <a:rPr lang="ru"/>
            </a:br>
            <a:r>
              <a:rPr lang="ru"/>
              <a:t>(число). Результат будет вектором, элементы которого суть результаты поэлементного применения операции.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8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произведения матриц</a:t>
            </a:r>
            <a:endParaRPr/>
          </a:p>
        </p:txBody>
      </p:sp>
      <p:sp>
        <p:nvSpPr>
          <p:cNvPr id="626" name="Google Shape;626;p8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Ассоциативность: </a:t>
            </a:r>
            <a:r>
              <a:rPr i="1" lang="ru"/>
              <a:t>A(BC) = (AB)C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Дистрибутивность: </a:t>
            </a:r>
            <a:r>
              <a:rPr i="1" lang="ru">
                <a:solidFill>
                  <a:schemeClr val="dk1"/>
                </a:solidFill>
              </a:rPr>
              <a:t>A(B+C) = AB + AC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Существование нейтрального элемента </a:t>
            </a:r>
            <a:r>
              <a:rPr i="1" lang="ru">
                <a:solidFill>
                  <a:schemeClr val="dk1"/>
                </a:solidFill>
              </a:rPr>
              <a:t>E</a:t>
            </a:r>
            <a:r>
              <a:rPr baseline="-25000" i="1" lang="ru">
                <a:solidFill>
                  <a:schemeClr val="dk1"/>
                </a:solidFill>
              </a:rPr>
              <a:t>n</a:t>
            </a:r>
            <a:r>
              <a:rPr lang="ru">
                <a:solidFill>
                  <a:schemeClr val="dk1"/>
                </a:solidFill>
              </a:rPr>
              <a:t> (единичная матрица):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9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произведения матриц</a:t>
            </a:r>
            <a:endParaRPr/>
          </a:p>
        </p:txBody>
      </p:sp>
      <p:sp>
        <p:nvSpPr>
          <p:cNvPr id="632" name="Google Shape;632;p9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Ассоциативность: </a:t>
            </a:r>
            <a:r>
              <a:rPr i="1" lang="ru"/>
              <a:t>A(BC) = (AB)C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Дистрибутивность: </a:t>
            </a:r>
            <a:r>
              <a:rPr i="1" lang="ru">
                <a:solidFill>
                  <a:schemeClr val="dk1"/>
                </a:solidFill>
              </a:rPr>
              <a:t>A(B+C) = AB + AC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Существование нейтрального элемента </a:t>
            </a:r>
            <a:r>
              <a:rPr i="1" lang="ru">
                <a:solidFill>
                  <a:schemeClr val="dk1"/>
                </a:solidFill>
              </a:rPr>
              <a:t>E</a:t>
            </a:r>
            <a:r>
              <a:rPr baseline="-25000" i="1" lang="ru">
                <a:solidFill>
                  <a:schemeClr val="dk1"/>
                </a:solidFill>
              </a:rPr>
              <a:t>n</a:t>
            </a:r>
            <a:r>
              <a:rPr lang="ru">
                <a:solidFill>
                  <a:schemeClr val="dk1"/>
                </a:solidFill>
              </a:rPr>
              <a:t> (единичная матрица):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33" name="Google Shape;633;p90"/>
          <p:cNvPicPr preferRelativeResize="0"/>
          <p:nvPr/>
        </p:nvPicPr>
        <p:blipFill rotWithShape="1">
          <a:blip r:embed="rId3">
            <a:alphaModFix/>
          </a:blip>
          <a:srcRect b="0" l="0" r="4342" t="0"/>
          <a:stretch/>
        </p:blipFill>
        <p:spPr>
          <a:xfrm>
            <a:off x="3988025" y="2100537"/>
            <a:ext cx="1167950" cy="11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9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произведения матриц</a:t>
            </a:r>
            <a:endParaRPr/>
          </a:p>
        </p:txBody>
      </p:sp>
      <p:sp>
        <p:nvSpPr>
          <p:cNvPr id="639" name="Google Shape;639;p9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Ассоциативность: </a:t>
            </a:r>
            <a:r>
              <a:rPr i="1" lang="ru"/>
              <a:t>A(BC) = (AB)C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Дистрибутивность: </a:t>
            </a:r>
            <a:r>
              <a:rPr i="1" lang="ru">
                <a:solidFill>
                  <a:schemeClr val="dk1"/>
                </a:solidFill>
              </a:rPr>
              <a:t>A(B+C) = AB + AC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Существование нейтрального элемента </a:t>
            </a:r>
            <a:r>
              <a:rPr i="1" lang="ru">
                <a:solidFill>
                  <a:schemeClr val="dk1"/>
                </a:solidFill>
              </a:rPr>
              <a:t>E</a:t>
            </a:r>
            <a:r>
              <a:rPr baseline="-25000" i="1" lang="ru">
                <a:solidFill>
                  <a:schemeClr val="dk1"/>
                </a:solidFill>
              </a:rPr>
              <a:t>n</a:t>
            </a:r>
            <a:r>
              <a:rPr lang="ru">
                <a:solidFill>
                  <a:schemeClr val="dk1"/>
                </a:solidFill>
              </a:rPr>
              <a:t> (единичная матрица): </a:t>
            </a: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r>
              <a:rPr i="1" lang="ru">
                <a:solidFill>
                  <a:schemeClr val="dk1"/>
                </a:solidFill>
              </a:rPr>
              <a:t>AE = EA = A</a:t>
            </a:r>
            <a:endParaRPr i="1">
              <a:solidFill>
                <a:schemeClr val="dk1"/>
              </a:solidFill>
            </a:endParaRPr>
          </a:p>
        </p:txBody>
      </p:sp>
      <p:pic>
        <p:nvPicPr>
          <p:cNvPr id="640" name="Google Shape;640;p91"/>
          <p:cNvPicPr preferRelativeResize="0"/>
          <p:nvPr/>
        </p:nvPicPr>
        <p:blipFill rotWithShape="1">
          <a:blip r:embed="rId3">
            <a:alphaModFix/>
          </a:blip>
          <a:srcRect b="0" l="0" r="4342" t="0"/>
          <a:stretch/>
        </p:blipFill>
        <p:spPr>
          <a:xfrm>
            <a:off x="3988025" y="2100537"/>
            <a:ext cx="1167950" cy="11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9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произведения матриц</a:t>
            </a:r>
            <a:endParaRPr/>
          </a:p>
        </p:txBody>
      </p:sp>
      <p:sp>
        <p:nvSpPr>
          <p:cNvPr id="646" name="Google Shape;646;p9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Ассоциативность: </a:t>
            </a:r>
            <a:r>
              <a:rPr i="1" lang="ru"/>
              <a:t>A(BC) = (AB)C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Дистрибутивность: </a:t>
            </a:r>
            <a:r>
              <a:rPr i="1" lang="ru">
                <a:solidFill>
                  <a:schemeClr val="dk1"/>
                </a:solidFill>
              </a:rPr>
              <a:t>A(B+C) = AB + AC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Существование нейтрального элемента </a:t>
            </a:r>
            <a:r>
              <a:rPr i="1" lang="ru">
                <a:solidFill>
                  <a:schemeClr val="dk1"/>
                </a:solidFill>
              </a:rPr>
              <a:t>E</a:t>
            </a:r>
            <a:r>
              <a:rPr baseline="-25000" i="1" lang="ru">
                <a:solidFill>
                  <a:schemeClr val="dk1"/>
                </a:solidFill>
              </a:rPr>
              <a:t>n</a:t>
            </a:r>
            <a:r>
              <a:rPr lang="ru">
                <a:solidFill>
                  <a:schemeClr val="dk1"/>
                </a:solidFill>
              </a:rPr>
              <a:t> (единичная матрица): </a:t>
            </a: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r>
              <a:rPr i="1" lang="ru">
                <a:solidFill>
                  <a:schemeClr val="dk1"/>
                </a:solidFill>
              </a:rPr>
              <a:t>AE = EA = A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Отсутствие коммутативности: не всегда </a:t>
            </a:r>
            <a:r>
              <a:rPr i="1" lang="ru">
                <a:solidFill>
                  <a:schemeClr val="dk1"/>
                </a:solidFill>
              </a:rPr>
              <a:t>AB = BA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47" name="Google Shape;647;p92"/>
          <p:cNvPicPr preferRelativeResize="0"/>
          <p:nvPr/>
        </p:nvPicPr>
        <p:blipFill rotWithShape="1">
          <a:blip r:embed="rId3">
            <a:alphaModFix/>
          </a:blip>
          <a:srcRect b="0" l="0" r="4342" t="0"/>
          <a:stretch/>
        </p:blipFill>
        <p:spPr>
          <a:xfrm>
            <a:off x="3988025" y="2100537"/>
            <a:ext cx="1167950" cy="11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9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произведения матриц</a:t>
            </a:r>
            <a:endParaRPr/>
          </a:p>
        </p:txBody>
      </p:sp>
      <p:sp>
        <p:nvSpPr>
          <p:cNvPr id="653" name="Google Shape;653;p9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Ассоциативность: </a:t>
            </a:r>
            <a:r>
              <a:rPr i="1" lang="ru"/>
              <a:t>A(BC) = (AB)C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Дистрибутивность: </a:t>
            </a:r>
            <a:r>
              <a:rPr i="1" lang="ru">
                <a:solidFill>
                  <a:schemeClr val="dk1"/>
                </a:solidFill>
              </a:rPr>
              <a:t>A(B+C) = AB + AC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Существование нейтрального элемента </a:t>
            </a:r>
            <a:r>
              <a:rPr i="1" lang="ru">
                <a:solidFill>
                  <a:schemeClr val="dk1"/>
                </a:solidFill>
              </a:rPr>
              <a:t>E</a:t>
            </a:r>
            <a:r>
              <a:rPr baseline="-25000" i="1" lang="ru">
                <a:solidFill>
                  <a:schemeClr val="dk1"/>
                </a:solidFill>
              </a:rPr>
              <a:t>n</a:t>
            </a:r>
            <a:r>
              <a:rPr lang="ru">
                <a:solidFill>
                  <a:schemeClr val="dk1"/>
                </a:solidFill>
              </a:rPr>
              <a:t> (единичная матрица): </a:t>
            </a: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r>
              <a:rPr i="1" lang="ru">
                <a:solidFill>
                  <a:schemeClr val="dk1"/>
                </a:solidFill>
              </a:rPr>
              <a:t>AE = EA = A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Отсутствие коммутативности: не всегда </a:t>
            </a:r>
            <a:r>
              <a:rPr i="1" lang="ru">
                <a:solidFill>
                  <a:schemeClr val="dk1"/>
                </a:solidFill>
              </a:rPr>
              <a:t>AB = BA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Для квадратных матриц: если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вырождена, то </a:t>
            </a:r>
            <a:r>
              <a:rPr i="1" lang="ru">
                <a:solidFill>
                  <a:schemeClr val="dk1"/>
                </a:solidFill>
              </a:rPr>
              <a:t>AB </a:t>
            </a:r>
            <a:r>
              <a:rPr lang="ru">
                <a:solidFill>
                  <a:schemeClr val="dk1"/>
                </a:solidFill>
              </a:rPr>
              <a:t>также вырождена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54" name="Google Shape;654;p93"/>
          <p:cNvPicPr preferRelativeResize="0"/>
          <p:nvPr/>
        </p:nvPicPr>
        <p:blipFill rotWithShape="1">
          <a:blip r:embed="rId3">
            <a:alphaModFix/>
          </a:blip>
          <a:srcRect b="0" l="0" r="4342" t="0"/>
          <a:stretch/>
        </p:blipFill>
        <p:spPr>
          <a:xfrm>
            <a:off x="3988025" y="2100537"/>
            <a:ext cx="1167950" cy="11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9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Обратная матрица</a:t>
            </a:r>
            <a:endParaRPr/>
          </a:p>
        </p:txBody>
      </p:sp>
      <p:sp>
        <p:nvSpPr>
          <p:cNvPr id="660" name="Google Shape;660;p94"/>
          <p:cNvSpPr txBox="1"/>
          <p:nvPr>
            <p:ph idx="1" type="body"/>
          </p:nvPr>
        </p:nvSpPr>
        <p:spPr>
          <a:xfrm>
            <a:off x="311700" y="1342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</a:t>
            </a:r>
            <a:r>
              <a:rPr b="1" lang="ru"/>
              <a:t>квадратная</a:t>
            </a:r>
            <a:r>
              <a:rPr lang="ru"/>
              <a:t> матрица. Если существует такая матрица </a:t>
            </a:r>
            <a:r>
              <a:rPr i="1" lang="ru"/>
              <a:t>A</a:t>
            </a:r>
            <a:r>
              <a:rPr baseline="30000" lang="ru"/>
              <a:t>-1</a:t>
            </a:r>
            <a:r>
              <a:rPr lang="ru"/>
              <a:t>, что </a:t>
            </a:r>
            <a:r>
              <a:rPr i="1" lang="ru"/>
              <a:t>AA</a:t>
            </a:r>
            <a:r>
              <a:rPr baseline="30000" lang="ru"/>
              <a:t>-1</a:t>
            </a:r>
            <a:r>
              <a:rPr lang="ru"/>
              <a:t> =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baseline="30000" lang="ru">
                <a:solidFill>
                  <a:schemeClr val="dk1"/>
                </a:solidFill>
              </a:rPr>
              <a:t>-1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=</a:t>
            </a:r>
            <a:r>
              <a:rPr lang="ru"/>
              <a:t> </a:t>
            </a:r>
            <a:r>
              <a:rPr i="1" lang="ru"/>
              <a:t>E</a:t>
            </a:r>
            <a:r>
              <a:rPr lang="ru"/>
              <a:t>, то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baseline="30000" lang="ru">
                <a:solidFill>
                  <a:schemeClr val="dk1"/>
                </a:solidFill>
              </a:rPr>
              <a:t>-1</a:t>
            </a:r>
            <a:r>
              <a:rPr lang="ru">
                <a:solidFill>
                  <a:schemeClr val="dk1"/>
                </a:solidFill>
              </a:rPr>
              <a:t> называется </a:t>
            </a:r>
            <a:r>
              <a:rPr i="1" lang="ru">
                <a:solidFill>
                  <a:schemeClr val="dk1"/>
                </a:solidFill>
              </a:rPr>
              <a:t>обратной матрицей</a:t>
            </a:r>
            <a:r>
              <a:rPr lang="ru">
                <a:solidFill>
                  <a:schemeClr val="dk1"/>
                </a:solidFill>
              </a:rPr>
              <a:t> к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. Матрица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в таком случае называется </a:t>
            </a:r>
            <a:r>
              <a:rPr i="1" lang="ru">
                <a:solidFill>
                  <a:schemeClr val="dk1"/>
                </a:solidFill>
              </a:rPr>
              <a:t>обратимой.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9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Обратная матрица</a:t>
            </a:r>
            <a:endParaRPr/>
          </a:p>
        </p:txBody>
      </p:sp>
      <p:sp>
        <p:nvSpPr>
          <p:cNvPr id="666" name="Google Shape;666;p95"/>
          <p:cNvSpPr txBox="1"/>
          <p:nvPr>
            <p:ph idx="1" type="body"/>
          </p:nvPr>
        </p:nvSpPr>
        <p:spPr>
          <a:xfrm>
            <a:off x="311700" y="1342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</a:t>
            </a:r>
            <a:r>
              <a:rPr b="1" lang="ru"/>
              <a:t>квадратная</a:t>
            </a:r>
            <a:r>
              <a:rPr lang="ru"/>
              <a:t> матрица. Если существует такая матрица </a:t>
            </a:r>
            <a:r>
              <a:rPr i="1" lang="ru"/>
              <a:t>A</a:t>
            </a:r>
            <a:r>
              <a:rPr baseline="30000" lang="ru"/>
              <a:t>-1</a:t>
            </a:r>
            <a:r>
              <a:rPr lang="ru"/>
              <a:t>, что </a:t>
            </a:r>
            <a:r>
              <a:rPr i="1" lang="ru"/>
              <a:t>AA</a:t>
            </a:r>
            <a:r>
              <a:rPr baseline="30000" lang="ru"/>
              <a:t>-1</a:t>
            </a:r>
            <a:r>
              <a:rPr lang="ru"/>
              <a:t> =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baseline="30000" lang="ru">
                <a:solidFill>
                  <a:schemeClr val="dk1"/>
                </a:solidFill>
              </a:rPr>
              <a:t>-1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=</a:t>
            </a:r>
            <a:r>
              <a:rPr lang="ru"/>
              <a:t> </a:t>
            </a:r>
            <a:r>
              <a:rPr i="1" lang="ru"/>
              <a:t>E</a:t>
            </a:r>
            <a:r>
              <a:rPr lang="ru"/>
              <a:t>, то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baseline="30000" lang="ru">
                <a:solidFill>
                  <a:schemeClr val="dk1"/>
                </a:solidFill>
              </a:rPr>
              <a:t>-1</a:t>
            </a:r>
            <a:r>
              <a:rPr lang="ru">
                <a:solidFill>
                  <a:schemeClr val="dk1"/>
                </a:solidFill>
              </a:rPr>
              <a:t> называется </a:t>
            </a:r>
            <a:r>
              <a:rPr i="1" lang="ru">
                <a:solidFill>
                  <a:schemeClr val="dk1"/>
                </a:solidFill>
              </a:rPr>
              <a:t>обратной матрицей</a:t>
            </a:r>
            <a:r>
              <a:rPr lang="ru">
                <a:solidFill>
                  <a:schemeClr val="dk1"/>
                </a:solidFill>
              </a:rPr>
              <a:t> к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. Матрица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в таком случае называется </a:t>
            </a:r>
            <a:r>
              <a:rPr i="1" lang="ru">
                <a:solidFill>
                  <a:schemeClr val="dk1"/>
                </a:solidFill>
              </a:rPr>
              <a:t>обратимой.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Утверждение. </a:t>
            </a:r>
            <a:r>
              <a:rPr lang="ru">
                <a:solidFill>
                  <a:schemeClr val="dk1"/>
                </a:solidFill>
              </a:rPr>
              <a:t>Пусть </a:t>
            </a:r>
            <a:r>
              <a:rPr i="1" lang="ru">
                <a:solidFill>
                  <a:schemeClr val="dk1"/>
                </a:solidFill>
              </a:rPr>
              <a:t>A — </a:t>
            </a:r>
            <a:r>
              <a:rPr lang="ru">
                <a:solidFill>
                  <a:schemeClr val="dk1"/>
                </a:solidFill>
              </a:rPr>
              <a:t>квадратная матрица.</a:t>
            </a:r>
            <a:r>
              <a:rPr i="1" lang="ru">
                <a:solidFill>
                  <a:schemeClr val="dk1"/>
                </a:solidFill>
              </a:rPr>
              <a:t> </a:t>
            </a:r>
            <a:r>
              <a:rPr lang="ru">
                <a:solidFill>
                  <a:schemeClr val="dk1"/>
                </a:solidFill>
              </a:rPr>
              <a:t>Если строки (или столбцы) </a:t>
            </a:r>
            <a:r>
              <a:rPr i="1" lang="ru">
                <a:solidFill>
                  <a:schemeClr val="dk1"/>
                </a:solidFill>
              </a:rPr>
              <a:t>A </a:t>
            </a:r>
            <a:r>
              <a:rPr lang="ru">
                <a:solidFill>
                  <a:schemeClr val="dk1"/>
                </a:solidFill>
              </a:rPr>
              <a:t>линейно независимы (т.е.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невырожденная), то обратная матрица существует и единственна.</a:t>
            </a:r>
            <a:r>
              <a:rPr i="1" lang="ru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Решаем систему линейных уравнений</a:t>
            </a:r>
            <a:endParaRPr/>
          </a:p>
        </p:txBody>
      </p:sp>
      <p:sp>
        <p:nvSpPr>
          <p:cNvPr id="672" name="Google Shape;672;p96"/>
          <p:cNvSpPr txBox="1"/>
          <p:nvPr>
            <p:ph idx="1" type="body"/>
          </p:nvPr>
        </p:nvSpPr>
        <p:spPr>
          <a:xfrm>
            <a:off x="311700" y="1342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Есть СЛУ, записанная в матричном виде: </a:t>
            </a:r>
            <a:br>
              <a:rPr i="1" lang="ru"/>
            </a:br>
            <a:br>
              <a:rPr i="1" lang="ru"/>
            </a:b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существует </a:t>
            </a:r>
            <a:r>
              <a:rPr i="1" lang="ru"/>
              <a:t>A</a:t>
            </a:r>
            <a:r>
              <a:rPr baseline="30000" i="1" lang="ru"/>
              <a:t>-1</a:t>
            </a:r>
            <a:r>
              <a:rPr i="1" lang="ru"/>
              <a:t>, </a:t>
            </a:r>
            <a:r>
              <a:rPr lang="ru"/>
              <a:t>то у системы есть единственное решение:</a:t>
            </a:r>
            <a:endParaRPr/>
          </a:p>
        </p:txBody>
      </p:sp>
      <p:sp>
        <p:nvSpPr>
          <p:cNvPr id="673" name="Google Shape;673;p96"/>
          <p:cNvSpPr txBox="1"/>
          <p:nvPr/>
        </p:nvSpPr>
        <p:spPr>
          <a:xfrm>
            <a:off x="3982650" y="1796200"/>
            <a:ext cx="11787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Ax = b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9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Решаем систему линейных уравнений</a:t>
            </a:r>
            <a:endParaRPr/>
          </a:p>
        </p:txBody>
      </p:sp>
      <p:sp>
        <p:nvSpPr>
          <p:cNvPr id="679" name="Google Shape;679;p97"/>
          <p:cNvSpPr txBox="1"/>
          <p:nvPr>
            <p:ph idx="1" type="body"/>
          </p:nvPr>
        </p:nvSpPr>
        <p:spPr>
          <a:xfrm>
            <a:off x="311700" y="1342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Есть СЛУ, записанная в матричном виде: </a:t>
            </a:r>
            <a:br>
              <a:rPr i="1" lang="ru"/>
            </a:br>
            <a:br>
              <a:rPr i="1" lang="ru"/>
            </a:b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существует </a:t>
            </a:r>
            <a:r>
              <a:rPr i="1" lang="ru"/>
              <a:t>A</a:t>
            </a:r>
            <a:r>
              <a:rPr baseline="30000" i="1" lang="ru"/>
              <a:t>-1</a:t>
            </a:r>
            <a:r>
              <a:rPr i="1" lang="ru"/>
              <a:t>, </a:t>
            </a:r>
            <a:r>
              <a:rPr lang="ru"/>
              <a:t>то у системы есть единственное решение:</a:t>
            </a:r>
            <a:endParaRPr/>
          </a:p>
        </p:txBody>
      </p:sp>
      <p:sp>
        <p:nvSpPr>
          <p:cNvPr id="680" name="Google Shape;680;p97"/>
          <p:cNvSpPr txBox="1"/>
          <p:nvPr/>
        </p:nvSpPr>
        <p:spPr>
          <a:xfrm>
            <a:off x="3982650" y="1796200"/>
            <a:ext cx="11787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Ax = b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1" name="Google Shape;681;p97"/>
          <p:cNvSpPr txBox="1"/>
          <p:nvPr/>
        </p:nvSpPr>
        <p:spPr>
          <a:xfrm>
            <a:off x="4098675" y="2857875"/>
            <a:ext cx="11787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x = A</a:t>
            </a:r>
            <a:r>
              <a:rPr baseline="30000"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-1</a:t>
            </a:r>
            <a:r>
              <a:rPr i="1"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b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9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Транспонированная матрица</a:t>
            </a:r>
            <a:endParaRPr/>
          </a:p>
        </p:txBody>
      </p:sp>
      <p:sp>
        <p:nvSpPr>
          <p:cNvPr id="687" name="Google Shape;687;p9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Транспонирование — операция отражения матрицы относительно </a:t>
            </a:r>
            <a:br>
              <a:rPr lang="ru"/>
            </a:br>
            <a:r>
              <a:rPr lang="ru"/>
              <a:t>главной диагонали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Пишут: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Вектор-столбец при транспонировании переходит в вектор-строку. Поэтому скалярное произведение можно записать так:</a:t>
            </a:r>
            <a:endParaRPr/>
          </a:p>
        </p:txBody>
      </p:sp>
      <p:pic>
        <p:nvPicPr>
          <p:cNvPr id="688" name="Google Shape;68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225" y="1716925"/>
            <a:ext cx="301375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7050" y="3123700"/>
            <a:ext cx="1409900" cy="35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Сложение и умножение на скаляр </a:t>
            </a:r>
            <a:endParaRPr/>
          </a:p>
        </p:txBody>
      </p:sp>
      <p:sp>
        <p:nvSpPr>
          <p:cNvPr id="165" name="Google Shape;165;p3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Наблюдение.</a:t>
            </a:r>
            <a:r>
              <a:rPr lang="ru"/>
              <a:t> Векторы можно складывать и умножать на скаляр </a:t>
            </a:r>
            <a:br>
              <a:rPr lang="ru"/>
            </a:br>
            <a:r>
              <a:rPr lang="ru"/>
              <a:t>(число). Результат будет вектором, элементы которого суть результаты поэлементного применения операции.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Пример.</a:t>
            </a:r>
            <a:endParaRPr i="1"/>
          </a:p>
        </p:txBody>
      </p:sp>
      <p:pic>
        <p:nvPicPr>
          <p:cNvPr id="166" name="Google Shape;166;p36"/>
          <p:cNvPicPr preferRelativeResize="0"/>
          <p:nvPr/>
        </p:nvPicPr>
        <p:blipFill rotWithShape="1">
          <a:blip r:embed="rId3">
            <a:alphaModFix/>
          </a:blip>
          <a:srcRect b="0" l="0" r="0" t="2496"/>
          <a:stretch/>
        </p:blipFill>
        <p:spPr>
          <a:xfrm>
            <a:off x="2816813" y="3075050"/>
            <a:ext cx="3510375" cy="126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9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Определитель матрицы</a:t>
            </a:r>
            <a:endParaRPr/>
          </a:p>
        </p:txBody>
      </p:sp>
      <p:sp>
        <p:nvSpPr>
          <p:cNvPr id="695" name="Google Shape;695;p9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Определитель квадратной матрицы — это её числовая </a:t>
            </a:r>
            <a:br>
              <a:rPr lang="ru"/>
            </a:br>
            <a:r>
              <a:rPr lang="ru"/>
              <a:t>характеристика, которая определяется рекурсивно: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br>
              <a:rPr lang="ru"/>
            </a:br>
            <a:endParaRPr/>
          </a:p>
        </p:txBody>
      </p:sp>
      <p:pic>
        <p:nvPicPr>
          <p:cNvPr id="696" name="Google Shape;696;p99"/>
          <p:cNvPicPr preferRelativeResize="0"/>
          <p:nvPr/>
        </p:nvPicPr>
        <p:blipFill rotWithShape="1">
          <a:blip r:embed="rId3">
            <a:alphaModFix/>
          </a:blip>
          <a:srcRect b="-9" l="0" r="0" t="7639"/>
          <a:stretch/>
        </p:blipFill>
        <p:spPr>
          <a:xfrm>
            <a:off x="779600" y="1731475"/>
            <a:ext cx="660875" cy="3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875" y="2177175"/>
            <a:ext cx="1533075" cy="71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0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Определитель матрицы</a:t>
            </a:r>
            <a:endParaRPr/>
          </a:p>
        </p:txBody>
      </p:sp>
      <p:sp>
        <p:nvSpPr>
          <p:cNvPr id="703" name="Google Shape;703;p10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Определитель квадратной матрицы — это её числовая </a:t>
            </a:r>
            <a:br>
              <a:rPr lang="ru"/>
            </a:br>
            <a:r>
              <a:rPr lang="ru"/>
              <a:t>характеристика, которая определяется рекурсивно: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</p:txBody>
      </p:sp>
      <p:pic>
        <p:nvPicPr>
          <p:cNvPr id="704" name="Google Shape;70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148" y="3181275"/>
            <a:ext cx="2188675" cy="126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4188" y="1964750"/>
            <a:ext cx="5415621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1970" y="2746475"/>
            <a:ext cx="4874425" cy="212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0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определителя</a:t>
            </a:r>
            <a:endParaRPr/>
          </a:p>
        </p:txBody>
      </p:sp>
      <p:sp>
        <p:nvSpPr>
          <p:cNvPr id="712" name="Google Shape;712;p10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|</a:t>
            </a:r>
            <a:r>
              <a:rPr i="1" lang="ru"/>
              <a:t>AB</a:t>
            </a:r>
            <a:r>
              <a:rPr lang="ru"/>
              <a:t>| = |</a:t>
            </a:r>
            <a:r>
              <a:rPr i="1" lang="ru"/>
              <a:t>A</a:t>
            </a:r>
            <a:r>
              <a:rPr lang="ru"/>
              <a:t>||</a:t>
            </a:r>
            <a:r>
              <a:rPr i="1" lang="ru"/>
              <a:t>B</a:t>
            </a:r>
            <a:r>
              <a:rPr lang="ru"/>
              <a:t>|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|</a:t>
            </a:r>
            <a:r>
              <a:rPr i="1" lang="ru"/>
              <a:t>A</a:t>
            </a:r>
            <a:r>
              <a:rPr lang="ru"/>
              <a:t>| = 0 тогда и только тогда, когда </a:t>
            </a:r>
            <a:r>
              <a:rPr i="1" lang="ru"/>
              <a:t>A</a:t>
            </a:r>
            <a:r>
              <a:rPr lang="ru"/>
              <a:t> вырожденная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0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Вычисление обратной матрицы</a:t>
            </a:r>
            <a:endParaRPr/>
          </a:p>
        </p:txBody>
      </p:sp>
      <p:sp>
        <p:nvSpPr>
          <p:cNvPr id="718" name="Google Shape;718;p10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Цель: хотим научиться вычислять обратную матрицу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Алгоритм</a:t>
            </a:r>
            <a:r>
              <a:rPr lang="ru"/>
              <a:t> </a:t>
            </a:r>
            <a:r>
              <a:rPr lang="ru"/>
              <a:t>(метод Крамера). Дана квадратная матрица </a:t>
            </a:r>
            <a:r>
              <a:rPr i="1" lang="ru"/>
              <a:t>A</a:t>
            </a:r>
            <a:r>
              <a:rPr lang="ru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Вычислим |</a:t>
            </a:r>
            <a:r>
              <a:rPr i="1" lang="ru"/>
              <a:t>A</a:t>
            </a:r>
            <a:r>
              <a:rPr lang="ru"/>
              <a:t>|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Построим матрицу миноров: </a:t>
            </a: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Обратная матрица вычисляется по формуле </a:t>
            </a:r>
            <a:endParaRPr/>
          </a:p>
        </p:txBody>
      </p:sp>
      <p:pic>
        <p:nvPicPr>
          <p:cNvPr id="719" name="Google Shape;719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0686" y="2761700"/>
            <a:ext cx="4042626" cy="11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02"/>
          <p:cNvPicPr preferRelativeResize="0"/>
          <p:nvPr/>
        </p:nvPicPr>
        <p:blipFill rotWithShape="1">
          <a:blip r:embed="rId4">
            <a:alphaModFix/>
          </a:blip>
          <a:srcRect b="5861" l="0" r="0" t="10991"/>
          <a:stretch/>
        </p:blipFill>
        <p:spPr>
          <a:xfrm>
            <a:off x="3878850" y="4314150"/>
            <a:ext cx="1386302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0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</a:t>
            </a:r>
            <a:endParaRPr/>
          </a:p>
        </p:txBody>
      </p:sp>
      <p:sp>
        <p:nvSpPr>
          <p:cNvPr id="726" name="Google Shape;726;p10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1</a:t>
            </a:r>
            <a:br>
              <a:rPr lang="ru"/>
            </a:br>
            <a:r>
              <a:rPr lang="ru"/>
              <a:t>Вычислить определитель </a:t>
            </a:r>
            <a:br>
              <a:rPr lang="ru"/>
            </a:br>
            <a:r>
              <a:rPr lang="ru"/>
              <a:t>матрицы</a:t>
            </a:r>
            <a:endParaRPr/>
          </a:p>
        </p:txBody>
      </p:sp>
      <p:pic>
        <p:nvPicPr>
          <p:cNvPr id="727" name="Google Shape;727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1688" y="2538975"/>
            <a:ext cx="2080625" cy="15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0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</a:t>
            </a:r>
            <a:endParaRPr/>
          </a:p>
        </p:txBody>
      </p:sp>
      <p:sp>
        <p:nvSpPr>
          <p:cNvPr id="733" name="Google Shape;733;p10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2</a:t>
            </a:r>
            <a:br>
              <a:rPr lang="ru"/>
            </a:br>
            <a:r>
              <a:rPr lang="ru"/>
              <a:t>Найти обратную</a:t>
            </a:r>
            <a:br>
              <a:rPr lang="ru"/>
            </a:br>
            <a:r>
              <a:rPr lang="ru"/>
              <a:t>к матрице</a:t>
            </a:r>
            <a:endParaRPr/>
          </a:p>
        </p:txBody>
      </p:sp>
      <p:pic>
        <p:nvPicPr>
          <p:cNvPr id="734" name="Google Shape;73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1688" y="2538975"/>
            <a:ext cx="2080625" cy="15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0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Резюме</a:t>
            </a:r>
            <a:endParaRPr/>
          </a:p>
        </p:txBody>
      </p:sp>
      <p:sp>
        <p:nvSpPr>
          <p:cNvPr id="740" name="Google Shape;740;p10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 матрицами можно делать следующее: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Складывать, вычитать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Умножать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Находить обратную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Транспонировать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Считать определитель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Все эти операции так или иначе необходимы для теоретического понимания матричного исчисления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Большая часть операций так или иначе используется в нейросетях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06"/>
          <p:cNvSpPr txBox="1"/>
          <p:nvPr>
            <p:ph type="title"/>
          </p:nvPr>
        </p:nvSpPr>
        <p:spPr>
          <a:xfrm>
            <a:off x="265500" y="1233175"/>
            <a:ext cx="40452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и линейный оператор</a:t>
            </a:r>
            <a:endParaRPr/>
          </a:p>
        </p:txBody>
      </p:sp>
      <p:sp>
        <p:nvSpPr>
          <p:cNvPr id="746" name="Google Shape;746;p106"/>
          <p:cNvSpPr txBox="1"/>
          <p:nvPr>
            <p:ph idx="2" type="body"/>
          </p:nvPr>
        </p:nvSpPr>
        <p:spPr>
          <a:xfrm>
            <a:off x="4939500" y="724075"/>
            <a:ext cx="4204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матрица и линейный оператор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геометрический смысл линейного преобразования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линейный оператор в нейронной сети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0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и линейный оператор</a:t>
            </a:r>
            <a:endParaRPr/>
          </a:p>
        </p:txBody>
      </p:sp>
      <p:sp>
        <p:nvSpPr>
          <p:cNvPr id="752" name="Google Shape;752;p10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некоторая матрица размера  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оператор                     , действующий по формуле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Отображение     является линейным, то есть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753" name="Google Shape;75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700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107"/>
          <p:cNvPicPr preferRelativeResize="0"/>
          <p:nvPr/>
        </p:nvPicPr>
        <p:blipFill rotWithShape="1">
          <a:blip r:embed="rId4">
            <a:alphaModFix/>
          </a:blip>
          <a:srcRect b="0" l="0" r="81901" t="0"/>
          <a:stretch/>
        </p:blipFill>
        <p:spPr>
          <a:xfrm>
            <a:off x="2256474" y="1770925"/>
            <a:ext cx="204825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4147" y="2112401"/>
            <a:ext cx="2795707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27900" y="1451275"/>
            <a:ext cx="1267000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2875" y="1451275"/>
            <a:ext cx="1131743" cy="2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0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и линейный оператор</a:t>
            </a:r>
            <a:endParaRPr/>
          </a:p>
        </p:txBody>
      </p:sp>
      <p:sp>
        <p:nvSpPr>
          <p:cNvPr id="763" name="Google Shape;763;p10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некоторая матрица размера  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оператор                     , действующий по формуле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Отображение     является линейным, то есть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764" name="Google Shape;76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700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08"/>
          <p:cNvPicPr preferRelativeResize="0"/>
          <p:nvPr/>
        </p:nvPicPr>
        <p:blipFill rotWithShape="1">
          <a:blip r:embed="rId4">
            <a:alphaModFix/>
          </a:blip>
          <a:srcRect b="0" l="0" r="81901" t="0"/>
          <a:stretch/>
        </p:blipFill>
        <p:spPr>
          <a:xfrm>
            <a:off x="2256474" y="1770925"/>
            <a:ext cx="204825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4147" y="2112401"/>
            <a:ext cx="2795707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08"/>
          <p:cNvPicPr preferRelativeResize="0"/>
          <p:nvPr/>
        </p:nvPicPr>
        <p:blipFill rotWithShape="1">
          <a:blip r:embed="rId6">
            <a:alphaModFix/>
          </a:blip>
          <a:srcRect b="77606" l="0" r="0" t="0"/>
          <a:stretch/>
        </p:blipFill>
        <p:spPr>
          <a:xfrm>
            <a:off x="1906550" y="2712775"/>
            <a:ext cx="5330900" cy="38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1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27900" y="1451275"/>
            <a:ext cx="1267000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2875" y="1451275"/>
            <a:ext cx="1131743" cy="2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Геометрия векторных операций</a:t>
            </a:r>
            <a:endParaRPr/>
          </a:p>
        </p:txBody>
      </p:sp>
      <p:pic>
        <p:nvPicPr>
          <p:cNvPr id="172" name="Google Shape;172;p37"/>
          <p:cNvPicPr preferRelativeResize="0"/>
          <p:nvPr/>
        </p:nvPicPr>
        <p:blipFill rotWithShape="1">
          <a:blip r:embed="rId3">
            <a:alphaModFix/>
          </a:blip>
          <a:srcRect b="55831" l="14075" r="42748" t="14596"/>
          <a:stretch/>
        </p:blipFill>
        <p:spPr>
          <a:xfrm>
            <a:off x="890800" y="1416175"/>
            <a:ext cx="3194911" cy="292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7"/>
          <p:cNvPicPr preferRelativeResize="0"/>
          <p:nvPr/>
        </p:nvPicPr>
        <p:blipFill rotWithShape="1">
          <a:blip r:embed="rId3">
            <a:alphaModFix/>
          </a:blip>
          <a:srcRect b="20332" l="6436" r="35467" t="44361"/>
          <a:stretch/>
        </p:blipFill>
        <p:spPr>
          <a:xfrm>
            <a:off x="4652025" y="1416175"/>
            <a:ext cx="3601174" cy="292074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7"/>
          <p:cNvSpPr txBox="1"/>
          <p:nvPr/>
        </p:nvSpPr>
        <p:spPr>
          <a:xfrm>
            <a:off x="5136225" y="3084650"/>
            <a:ext cx="12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0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и линейный оператор</a:t>
            </a:r>
            <a:endParaRPr/>
          </a:p>
        </p:txBody>
      </p:sp>
      <p:sp>
        <p:nvSpPr>
          <p:cNvPr id="775" name="Google Shape;775;p10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некоторая матрица размера  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оператор                     , действующий по формуле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Отображение     является линейным, то есть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776" name="Google Shape;776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700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109"/>
          <p:cNvPicPr preferRelativeResize="0"/>
          <p:nvPr/>
        </p:nvPicPr>
        <p:blipFill rotWithShape="1">
          <a:blip r:embed="rId4">
            <a:alphaModFix/>
          </a:blip>
          <a:srcRect b="0" l="0" r="81901" t="0"/>
          <a:stretch/>
        </p:blipFill>
        <p:spPr>
          <a:xfrm>
            <a:off x="2256474" y="1770925"/>
            <a:ext cx="204825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4147" y="2112401"/>
            <a:ext cx="2795707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109"/>
          <p:cNvPicPr preferRelativeResize="0"/>
          <p:nvPr/>
        </p:nvPicPr>
        <p:blipFill rotWithShape="1">
          <a:blip r:embed="rId6">
            <a:alphaModFix/>
          </a:blip>
          <a:srcRect b="77606" l="0" r="0" t="0"/>
          <a:stretch/>
        </p:blipFill>
        <p:spPr>
          <a:xfrm>
            <a:off x="1906550" y="2712775"/>
            <a:ext cx="5330900" cy="38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109"/>
          <p:cNvPicPr preferRelativeResize="0"/>
          <p:nvPr/>
        </p:nvPicPr>
        <p:blipFill rotWithShape="1">
          <a:blip r:embed="rId6">
            <a:alphaModFix/>
          </a:blip>
          <a:srcRect b="0" l="0" r="58315" t="20923"/>
          <a:stretch/>
        </p:blipFill>
        <p:spPr>
          <a:xfrm>
            <a:off x="1906550" y="3077100"/>
            <a:ext cx="2222175" cy="137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1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27900" y="1451275"/>
            <a:ext cx="1267000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2875" y="1451275"/>
            <a:ext cx="1131743" cy="2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1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и линейный оператор</a:t>
            </a:r>
            <a:endParaRPr/>
          </a:p>
        </p:txBody>
      </p:sp>
      <p:sp>
        <p:nvSpPr>
          <p:cNvPr id="788" name="Google Shape;788;p11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некоторая матрица размера  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оператор                     , действующий по формуле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Отображение     является линейным, то есть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789" name="Google Shape;78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700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7900" y="1451275"/>
            <a:ext cx="1267000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2875" y="1451275"/>
            <a:ext cx="1131743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110"/>
          <p:cNvPicPr preferRelativeResize="0"/>
          <p:nvPr/>
        </p:nvPicPr>
        <p:blipFill rotWithShape="1">
          <a:blip r:embed="rId5">
            <a:alphaModFix/>
          </a:blip>
          <a:srcRect b="0" l="0" r="81901" t="0"/>
          <a:stretch/>
        </p:blipFill>
        <p:spPr>
          <a:xfrm>
            <a:off x="2256474" y="1770925"/>
            <a:ext cx="204825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4147" y="2112401"/>
            <a:ext cx="2795707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1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06550" y="2712775"/>
            <a:ext cx="5330904" cy="174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1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Геометрия линейного преобразования</a:t>
            </a:r>
            <a:endParaRPr/>
          </a:p>
        </p:txBody>
      </p:sp>
      <p:sp>
        <p:nvSpPr>
          <p:cNvPr id="800" name="Google Shape;800;p11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линейный оператор                      при </a:t>
            </a:r>
            <a:r>
              <a:rPr i="1" lang="ru"/>
              <a:t>m = n = </a:t>
            </a:r>
            <a:r>
              <a:rPr lang="ru"/>
              <a:t>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   задаётся матрицей </a:t>
            </a:r>
            <a:r>
              <a:rPr i="1" lang="ru"/>
              <a:t>A</a:t>
            </a:r>
            <a:r>
              <a:rPr lang="ru"/>
              <a:t> и задаёт некоторое преобразование плоскости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801" name="Google Shape;801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825" y="1116625"/>
            <a:ext cx="1267000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111"/>
          <p:cNvPicPr preferRelativeResize="0"/>
          <p:nvPr/>
        </p:nvPicPr>
        <p:blipFill rotWithShape="1">
          <a:blip r:embed="rId3">
            <a:alphaModFix/>
          </a:blip>
          <a:srcRect b="0" l="0" r="83800" t="0"/>
          <a:stretch/>
        </p:blipFill>
        <p:spPr>
          <a:xfrm>
            <a:off x="813275" y="1429000"/>
            <a:ext cx="205250" cy="2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1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Геометрия линейного оператора</a:t>
            </a:r>
            <a:endParaRPr/>
          </a:p>
        </p:txBody>
      </p:sp>
      <p:sp>
        <p:nvSpPr>
          <p:cNvPr id="808" name="Google Shape;808;p11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1. </a:t>
            </a:r>
            <a:endParaRPr i="1"/>
          </a:p>
        </p:txBody>
      </p:sp>
      <p:pic>
        <p:nvPicPr>
          <p:cNvPr id="809" name="Google Shape;809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325" y="1326047"/>
            <a:ext cx="1588903" cy="9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112"/>
          <p:cNvPicPr preferRelativeResize="0"/>
          <p:nvPr/>
        </p:nvPicPr>
        <p:blipFill rotWithShape="1">
          <a:blip r:embed="rId4">
            <a:alphaModFix/>
          </a:blip>
          <a:srcRect b="24162" l="10125" r="6262" t="35090"/>
          <a:stretch/>
        </p:blipFill>
        <p:spPr>
          <a:xfrm>
            <a:off x="4818125" y="2043575"/>
            <a:ext cx="3705715" cy="241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4250" y="2350575"/>
            <a:ext cx="2739475" cy="64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8302" y="2962622"/>
            <a:ext cx="2894073" cy="653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1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Геометрия линейного оператора</a:t>
            </a:r>
            <a:endParaRPr/>
          </a:p>
        </p:txBody>
      </p:sp>
      <p:sp>
        <p:nvSpPr>
          <p:cNvPr id="818" name="Google Shape;818;p11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1. </a:t>
            </a:r>
            <a:endParaRPr i="1"/>
          </a:p>
        </p:txBody>
      </p:sp>
      <p:pic>
        <p:nvPicPr>
          <p:cNvPr id="819" name="Google Shape;819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325" y="1326047"/>
            <a:ext cx="1588903" cy="9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4250" y="2350575"/>
            <a:ext cx="2739475" cy="64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8302" y="2962622"/>
            <a:ext cx="2894073" cy="65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113"/>
          <p:cNvPicPr preferRelativeResize="0"/>
          <p:nvPr/>
        </p:nvPicPr>
        <p:blipFill rotWithShape="1">
          <a:blip r:embed="rId6">
            <a:alphaModFix/>
          </a:blip>
          <a:srcRect b="22483" l="10050" r="6337" t="36769"/>
          <a:stretch/>
        </p:blipFill>
        <p:spPr>
          <a:xfrm>
            <a:off x="4814774" y="2043575"/>
            <a:ext cx="3705715" cy="241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113"/>
          <p:cNvPicPr preferRelativeResize="0"/>
          <p:nvPr/>
        </p:nvPicPr>
        <p:blipFill rotWithShape="1">
          <a:blip r:embed="rId7">
            <a:alphaModFix/>
          </a:blip>
          <a:srcRect b="56846" l="0" r="73253" t="0"/>
          <a:stretch/>
        </p:blipFill>
        <p:spPr>
          <a:xfrm>
            <a:off x="1174250" y="3920625"/>
            <a:ext cx="705275" cy="6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113"/>
          <p:cNvPicPr preferRelativeResize="0"/>
          <p:nvPr/>
        </p:nvPicPr>
        <p:blipFill rotWithShape="1">
          <a:blip r:embed="rId7">
            <a:alphaModFix/>
          </a:blip>
          <a:srcRect b="0" l="0" r="73253" t="59753"/>
          <a:stretch/>
        </p:blipFill>
        <p:spPr>
          <a:xfrm>
            <a:off x="1174250" y="4534700"/>
            <a:ext cx="70527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113"/>
          <p:cNvPicPr preferRelativeResize="0"/>
          <p:nvPr/>
        </p:nvPicPr>
        <p:blipFill rotWithShape="1">
          <a:blip r:embed="rId8">
            <a:alphaModFix/>
          </a:blip>
          <a:srcRect b="24162" l="49671" r="6261" t="35090"/>
          <a:stretch/>
        </p:blipFill>
        <p:spPr>
          <a:xfrm>
            <a:off x="6570845" y="2043575"/>
            <a:ext cx="1953001" cy="241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1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Геометрия линейного оператора</a:t>
            </a:r>
            <a:endParaRPr/>
          </a:p>
        </p:txBody>
      </p:sp>
      <p:sp>
        <p:nvSpPr>
          <p:cNvPr id="831" name="Google Shape;831;p11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1. </a:t>
            </a:r>
            <a:endParaRPr i="1"/>
          </a:p>
        </p:txBody>
      </p:sp>
      <p:pic>
        <p:nvPicPr>
          <p:cNvPr id="832" name="Google Shape;832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325" y="1326047"/>
            <a:ext cx="1588903" cy="9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4250" y="2350575"/>
            <a:ext cx="2739475" cy="64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8302" y="2962622"/>
            <a:ext cx="2894073" cy="65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114"/>
          <p:cNvPicPr preferRelativeResize="0"/>
          <p:nvPr/>
        </p:nvPicPr>
        <p:blipFill rotWithShape="1">
          <a:blip r:embed="rId6">
            <a:alphaModFix/>
          </a:blip>
          <a:srcRect b="22483" l="10050" r="6337" t="36769"/>
          <a:stretch/>
        </p:blipFill>
        <p:spPr>
          <a:xfrm>
            <a:off x="4814774" y="2043575"/>
            <a:ext cx="3705715" cy="241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114"/>
          <p:cNvPicPr preferRelativeResize="0"/>
          <p:nvPr/>
        </p:nvPicPr>
        <p:blipFill rotWithShape="1">
          <a:blip r:embed="rId7">
            <a:alphaModFix/>
          </a:blip>
          <a:srcRect b="56846" l="0" r="0" t="0"/>
          <a:stretch/>
        </p:blipFill>
        <p:spPr>
          <a:xfrm>
            <a:off x="1174250" y="3920625"/>
            <a:ext cx="2636850" cy="6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114"/>
          <p:cNvPicPr preferRelativeResize="0"/>
          <p:nvPr/>
        </p:nvPicPr>
        <p:blipFill rotWithShape="1">
          <a:blip r:embed="rId7">
            <a:alphaModFix/>
          </a:blip>
          <a:srcRect b="0" l="0" r="0" t="59753"/>
          <a:stretch/>
        </p:blipFill>
        <p:spPr>
          <a:xfrm>
            <a:off x="1174250" y="4534699"/>
            <a:ext cx="263685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1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Геометрия</a:t>
            </a:r>
            <a:r>
              <a:rPr lang="ru"/>
              <a:t> линейного оператора</a:t>
            </a:r>
            <a:endParaRPr/>
          </a:p>
        </p:txBody>
      </p:sp>
      <p:sp>
        <p:nvSpPr>
          <p:cNvPr id="843" name="Google Shape;843;p11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2. </a:t>
            </a:r>
            <a:r>
              <a:rPr lang="ru"/>
              <a:t>Что если матрица </a:t>
            </a:r>
            <a:r>
              <a:rPr i="1" lang="ru"/>
              <a:t>A </a:t>
            </a:r>
            <a:r>
              <a:rPr lang="ru"/>
              <a:t>вырожденная?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4" name="Google Shape;844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888" y="1629397"/>
            <a:ext cx="1592225" cy="8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1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Геометрия</a:t>
            </a:r>
            <a:r>
              <a:rPr lang="ru"/>
              <a:t> линейного оператора</a:t>
            </a:r>
            <a:endParaRPr/>
          </a:p>
        </p:txBody>
      </p:sp>
      <p:sp>
        <p:nvSpPr>
          <p:cNvPr id="850" name="Google Shape;850;p11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2. </a:t>
            </a:r>
            <a:r>
              <a:rPr lang="ru"/>
              <a:t>Что если матрица </a:t>
            </a:r>
            <a:r>
              <a:rPr i="1" lang="ru"/>
              <a:t>A </a:t>
            </a:r>
            <a:r>
              <a:rPr lang="ru"/>
              <a:t>вырожденная?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Все </a:t>
            </a:r>
            <a:r>
              <a:rPr i="1" lang="ru"/>
              <a:t>Ax</a:t>
            </a:r>
            <a:r>
              <a:rPr lang="ru"/>
              <a:t> укладываются на прямую -2x</a:t>
            </a:r>
            <a:r>
              <a:rPr baseline="-25000" lang="ru"/>
              <a:t>1</a:t>
            </a:r>
            <a:r>
              <a:rPr lang="ru"/>
              <a:t> = x</a:t>
            </a:r>
            <a:r>
              <a:rPr baseline="-25000" lang="ru"/>
              <a:t>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1" name="Google Shape;851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888" y="1629397"/>
            <a:ext cx="1592225" cy="8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1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Геометрия</a:t>
            </a:r>
            <a:r>
              <a:rPr lang="ru"/>
              <a:t> линейного оператора</a:t>
            </a:r>
            <a:endParaRPr/>
          </a:p>
        </p:txBody>
      </p:sp>
      <p:sp>
        <p:nvSpPr>
          <p:cNvPr id="857" name="Google Shape;857;p11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2. </a:t>
            </a:r>
            <a:r>
              <a:rPr lang="ru"/>
              <a:t>Что если матрица </a:t>
            </a:r>
            <a:r>
              <a:rPr i="1" lang="ru"/>
              <a:t>A </a:t>
            </a:r>
            <a:r>
              <a:rPr lang="ru"/>
              <a:t>вырожденная?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Все </a:t>
            </a:r>
            <a:r>
              <a:rPr i="1" lang="ru"/>
              <a:t>Ax</a:t>
            </a:r>
            <a:r>
              <a:rPr lang="ru"/>
              <a:t> укладываются на прямую -2x</a:t>
            </a:r>
            <a:r>
              <a:rPr baseline="-25000" lang="ru"/>
              <a:t>1</a:t>
            </a:r>
            <a:r>
              <a:rPr lang="ru"/>
              <a:t> = x</a:t>
            </a:r>
            <a:r>
              <a:rPr baseline="-25000" lang="ru"/>
              <a:t>2</a:t>
            </a:r>
            <a:endParaRPr baseline="-2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Вывод.</a:t>
            </a:r>
            <a:r>
              <a:rPr lang="ru"/>
              <a:t> </a:t>
            </a:r>
            <a:r>
              <a:rPr lang="ru"/>
              <a:t>Вырожденный линейный оператор отображает пространство в пространство меньшей размерности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8" name="Google Shape;858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888" y="1629397"/>
            <a:ext cx="1592225" cy="8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1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поворота</a:t>
            </a:r>
            <a:endParaRPr/>
          </a:p>
        </p:txBody>
      </p:sp>
      <p:sp>
        <p:nvSpPr>
          <p:cNvPr id="864" name="Google Shape;864;p11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Преобразованию поворота на угол      </a:t>
            </a:r>
            <a:br>
              <a:rPr lang="ru"/>
            </a:br>
            <a:r>
              <a:rPr lang="ru"/>
              <a:t>(против часовой стрелки) соответствует  матрица</a:t>
            </a:r>
            <a:br>
              <a:rPr lang="ru"/>
            </a:br>
            <a:br>
              <a:rPr lang="ru"/>
            </a:br>
            <a:endParaRPr i="1"/>
          </a:p>
        </p:txBody>
      </p:sp>
      <p:pic>
        <p:nvPicPr>
          <p:cNvPr id="865" name="Google Shape;865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5750" y="1180975"/>
            <a:ext cx="189525" cy="2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662" y="1848653"/>
            <a:ext cx="1598675" cy="7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Линейные подпространства</a:t>
            </a:r>
            <a:endParaRPr/>
          </a:p>
        </p:txBody>
      </p:sp>
      <p:sp>
        <p:nvSpPr>
          <p:cNvPr id="180" name="Google Shape;180;p38"/>
          <p:cNvSpPr txBox="1"/>
          <p:nvPr>
            <p:ph idx="1" type="body"/>
          </p:nvPr>
        </p:nvSpPr>
        <p:spPr>
          <a:xfrm>
            <a:off x="311700" y="1037625"/>
            <a:ext cx="8520600" cy="3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Векторное пространство       </a:t>
            </a:r>
            <a:r>
              <a:rPr b="1" lang="ru"/>
              <a:t>замкнуто</a:t>
            </a:r>
            <a:r>
              <a:rPr lang="ru"/>
              <a:t> относительно операций </a:t>
            </a:r>
            <a:br>
              <a:rPr lang="ru"/>
            </a:br>
            <a:r>
              <a:rPr lang="ru"/>
              <a:t>сложения и умножения на скаляр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Обобщим это наблюдение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6000" y="1098550"/>
            <a:ext cx="311500" cy="3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1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поворота</a:t>
            </a:r>
            <a:endParaRPr/>
          </a:p>
        </p:txBody>
      </p:sp>
      <p:sp>
        <p:nvSpPr>
          <p:cNvPr id="872" name="Google Shape;872;p11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ru"/>
            </a:br>
            <a:r>
              <a:rPr b="1" lang="ru"/>
              <a:t>Утверждение</a:t>
            </a:r>
            <a:br>
              <a:rPr b="1" lang="ru"/>
            </a:br>
            <a:r>
              <a:rPr lang="ru"/>
              <a:t>Преобразованию </a:t>
            </a:r>
            <a:br>
              <a:rPr lang="ru"/>
            </a:br>
            <a:r>
              <a:rPr lang="ru"/>
              <a:t>поворота на угол ю      </a:t>
            </a:r>
            <a:br>
              <a:rPr lang="ru"/>
            </a:br>
            <a:r>
              <a:rPr lang="ru"/>
              <a:t>(против часовой стрелки) </a:t>
            </a:r>
            <a:br>
              <a:rPr lang="ru"/>
            </a:br>
            <a:r>
              <a:rPr lang="ru"/>
              <a:t>соответствует  матрица</a:t>
            </a:r>
            <a:br>
              <a:rPr lang="ru"/>
            </a:br>
            <a:br>
              <a:rPr lang="ru"/>
            </a:br>
            <a:endParaRPr i="1"/>
          </a:p>
        </p:txBody>
      </p:sp>
      <p:pic>
        <p:nvPicPr>
          <p:cNvPr id="873" name="Google Shape;873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5899" y="2125975"/>
            <a:ext cx="189525" cy="2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662" y="3117228"/>
            <a:ext cx="1598675" cy="7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2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поворота</a:t>
            </a:r>
            <a:endParaRPr/>
          </a:p>
        </p:txBody>
      </p:sp>
      <p:sp>
        <p:nvSpPr>
          <p:cNvPr id="880" name="Google Shape;880;p12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Преобразованию поворота на угол      </a:t>
            </a:r>
            <a:br>
              <a:rPr lang="ru"/>
            </a:br>
            <a:r>
              <a:rPr lang="ru"/>
              <a:t>(против часовой стрелки) соответствует  матрица</a:t>
            </a: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 </a:t>
            </a:r>
            <a:endParaRPr i="1"/>
          </a:p>
        </p:txBody>
      </p:sp>
      <p:pic>
        <p:nvPicPr>
          <p:cNvPr id="881" name="Google Shape;881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5750" y="1180975"/>
            <a:ext cx="189525" cy="2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662" y="1848653"/>
            <a:ext cx="1598675" cy="7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2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Композиция операторов</a:t>
            </a:r>
            <a:endParaRPr/>
          </a:p>
        </p:txBody>
      </p:sp>
      <p:sp>
        <p:nvSpPr>
          <p:cNvPr id="888" name="Google Shape;888;p12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два оператора, имеющие матрицы </a:t>
            </a:r>
            <a:r>
              <a:rPr i="1" lang="ru"/>
              <a:t>A </a:t>
            </a:r>
            <a:r>
              <a:rPr lang="ru"/>
              <a:t>и </a:t>
            </a:r>
            <a:r>
              <a:rPr i="1" lang="ru"/>
              <a:t>B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Необходимо найти матрицу композиции двух операторов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Матрица композиции линейных операторов равна произведению матриц этих линейных операторов</a:t>
            </a:r>
            <a:endParaRPr i="1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2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Композиция операторов</a:t>
            </a:r>
            <a:endParaRPr/>
          </a:p>
        </p:txBody>
      </p:sp>
      <p:sp>
        <p:nvSpPr>
          <p:cNvPr id="894" name="Google Shape;894;p12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Матрица композиции линейных операторов равна </a:t>
            </a:r>
            <a:br>
              <a:rPr lang="ru"/>
            </a:br>
            <a:r>
              <a:rPr lang="ru"/>
              <a:t>произведению матриц этих линейных операторов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</a:t>
            </a:r>
            <a:r>
              <a:rPr lang="ru"/>
              <a:t>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образ вектора </a:t>
            </a:r>
            <a:r>
              <a:rPr i="1" lang="ru"/>
              <a:t>x</a:t>
            </a:r>
            <a:r>
              <a:rPr lang="ru"/>
              <a:t>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Под действием первого оператора он переходит в вектор </a:t>
            </a:r>
            <a:r>
              <a:rPr i="1" lang="ru"/>
              <a:t>Ax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Вектор </a:t>
            </a:r>
            <a:r>
              <a:rPr i="1" lang="ru"/>
              <a:t>Ax </a:t>
            </a:r>
            <a:r>
              <a:rPr lang="ru"/>
              <a:t>под действием второго </a:t>
            </a:r>
            <a:r>
              <a:rPr lang="ru">
                <a:solidFill>
                  <a:schemeClr val="dk1"/>
                </a:solidFill>
              </a:rPr>
              <a:t>оператора</a:t>
            </a:r>
            <a:r>
              <a:rPr lang="ru"/>
              <a:t> переходит в </a:t>
            </a:r>
            <a:r>
              <a:rPr i="1" lang="ru"/>
              <a:t>B</a:t>
            </a:r>
            <a:r>
              <a:rPr lang="ru"/>
              <a:t>(</a:t>
            </a:r>
            <a:r>
              <a:rPr i="1" lang="ru"/>
              <a:t>Ax</a:t>
            </a:r>
            <a:r>
              <a:rPr lang="ru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Под действием композиции </a:t>
            </a:r>
            <a:r>
              <a:rPr i="1" lang="ru"/>
              <a:t>x </a:t>
            </a:r>
            <a:r>
              <a:rPr lang="ru"/>
              <a:t>переходит в (</a:t>
            </a:r>
            <a:r>
              <a:rPr i="1" lang="ru"/>
              <a:t>BA</a:t>
            </a:r>
            <a:r>
              <a:rPr lang="ru"/>
              <a:t>)</a:t>
            </a:r>
            <a:r>
              <a:rPr i="1" lang="ru"/>
              <a:t>x</a:t>
            </a:r>
            <a:endParaRPr u="sng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2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Композиция операторов</a:t>
            </a:r>
            <a:endParaRPr/>
          </a:p>
        </p:txBody>
      </p:sp>
      <p:sp>
        <p:nvSpPr>
          <p:cNvPr id="900" name="Google Shape;900;p123"/>
          <p:cNvSpPr txBox="1"/>
          <p:nvPr>
            <p:ph idx="1" type="body"/>
          </p:nvPr>
        </p:nvSpPr>
        <p:spPr>
          <a:xfrm>
            <a:off x="311700" y="1037625"/>
            <a:ext cx="8520600" cy="17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Матрица композиции линейных операторов равна </a:t>
            </a:r>
            <a:br>
              <a:rPr lang="ru"/>
            </a:br>
            <a:r>
              <a:rPr lang="ru"/>
              <a:t>произведению матриц этих линейных операторов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Пример. </a:t>
            </a:r>
            <a:r>
              <a:rPr lang="ru"/>
              <a:t>Композиция двух поворотов с центром в нуле — поворот с центром в нуле</a:t>
            </a:r>
            <a:endParaRPr b="1"/>
          </a:p>
        </p:txBody>
      </p:sp>
      <p:pic>
        <p:nvPicPr>
          <p:cNvPr id="901" name="Google Shape;901;p123"/>
          <p:cNvPicPr preferRelativeResize="0"/>
          <p:nvPr/>
        </p:nvPicPr>
        <p:blipFill rotWithShape="1">
          <a:blip r:embed="rId3">
            <a:alphaModFix/>
          </a:blip>
          <a:srcRect b="6295" l="0" r="0" t="7468"/>
          <a:stretch/>
        </p:blipFill>
        <p:spPr>
          <a:xfrm>
            <a:off x="2805025" y="2786375"/>
            <a:ext cx="3533925" cy="69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6038" y="3484775"/>
            <a:ext cx="5311957" cy="7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123"/>
          <p:cNvPicPr preferRelativeResize="0"/>
          <p:nvPr/>
        </p:nvPicPr>
        <p:blipFill rotWithShape="1">
          <a:blip r:embed="rId5">
            <a:alphaModFix/>
          </a:blip>
          <a:srcRect b="0" l="0" r="0" t="5571"/>
          <a:stretch/>
        </p:blipFill>
        <p:spPr>
          <a:xfrm>
            <a:off x="3163962" y="4219550"/>
            <a:ext cx="2816031" cy="6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2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 матрица в нейронной сети</a:t>
            </a:r>
            <a:endParaRPr/>
          </a:p>
        </p:txBody>
      </p:sp>
      <p:sp>
        <p:nvSpPr>
          <p:cNvPr id="909" name="Google Shape;909;p12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Опишем нейронную сеть в терминах матриц!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pic>
        <p:nvPicPr>
          <p:cNvPr id="915" name="Google Shape;915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4024" y="1670648"/>
            <a:ext cx="4195948" cy="212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6" name="Google Shape;916;p125"/>
          <p:cNvGrpSpPr/>
          <p:nvPr/>
        </p:nvGrpSpPr>
        <p:grpSpPr>
          <a:xfrm>
            <a:off x="395500" y="1223424"/>
            <a:ext cx="2762175" cy="2112901"/>
            <a:chOff x="395500" y="1223424"/>
            <a:chExt cx="2762175" cy="2112901"/>
          </a:xfrm>
        </p:grpSpPr>
        <p:cxnSp>
          <p:nvCxnSpPr>
            <p:cNvPr id="917" name="Google Shape;917;p125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18" name="Google Shape;918;p125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19" name="Google Shape;919;p125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920" name="Google Shape;920;p125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921" name="Google Shape;921;p125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922" name="Google Shape;922;p12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23" name="Google Shape;923;p125"/>
          <p:cNvGrpSpPr/>
          <p:nvPr/>
        </p:nvGrpSpPr>
        <p:grpSpPr>
          <a:xfrm>
            <a:off x="720175" y="1670651"/>
            <a:ext cx="2822500" cy="2013116"/>
            <a:chOff x="720175" y="1670651"/>
            <a:chExt cx="2822500" cy="2013116"/>
          </a:xfrm>
        </p:grpSpPr>
        <p:cxnSp>
          <p:nvCxnSpPr>
            <p:cNvPr id="924" name="Google Shape;924;p125"/>
            <p:cNvCxnSpPr/>
            <p:nvPr/>
          </p:nvCxnSpPr>
          <p:spPr>
            <a:xfrm flipH="1" rot="10800000">
              <a:off x="2185300" y="3125150"/>
              <a:ext cx="1230600" cy="25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25" name="Google Shape;925;p125"/>
            <p:cNvCxnSpPr/>
            <p:nvPr/>
          </p:nvCxnSpPr>
          <p:spPr>
            <a:xfrm flipH="1" rot="10800000">
              <a:off x="2148025" y="2573050"/>
              <a:ext cx="1096200" cy="66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26" name="Google Shape;926;p125"/>
            <p:cNvSpPr/>
            <p:nvPr/>
          </p:nvSpPr>
          <p:spPr>
            <a:xfrm>
              <a:off x="2088300" y="1670651"/>
              <a:ext cx="1454375" cy="1424835"/>
            </a:xfrm>
            <a:custGeom>
              <a:rect b="b" l="l" r="r" t="t"/>
              <a:pathLst>
                <a:path extrusionOk="0" h="48043" w="58175">
                  <a:moveTo>
                    <a:pt x="58175" y="7768"/>
                  </a:moveTo>
                  <a:cubicBezTo>
                    <a:pt x="51732" y="3470"/>
                    <a:pt x="43272" y="3541"/>
                    <a:pt x="35800" y="1503"/>
                  </a:cubicBezTo>
                  <a:cubicBezTo>
                    <a:pt x="28868" y="-387"/>
                    <a:pt x="20067" y="-1019"/>
                    <a:pt x="14320" y="3293"/>
                  </a:cubicBezTo>
                  <a:cubicBezTo>
                    <a:pt x="1792" y="12692"/>
                    <a:pt x="3068" y="32685"/>
                    <a:pt x="0" y="4804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sp>
        <p:grpSp>
          <p:nvGrpSpPr>
            <p:cNvPr id="927" name="Google Shape;927;p125"/>
            <p:cNvGrpSpPr/>
            <p:nvPr/>
          </p:nvGrpSpPr>
          <p:grpSpPr>
            <a:xfrm>
              <a:off x="720175" y="3125150"/>
              <a:ext cx="1565360" cy="558617"/>
              <a:chOff x="720175" y="3125150"/>
              <a:chExt cx="1565360" cy="558617"/>
            </a:xfrm>
          </p:grpSpPr>
          <p:sp>
            <p:nvSpPr>
              <p:cNvPr id="928" name="Google Shape;928;p125"/>
              <p:cNvSpPr txBox="1"/>
              <p:nvPr/>
            </p:nvSpPr>
            <p:spPr>
              <a:xfrm>
                <a:off x="857700" y="3125150"/>
                <a:ext cx="1290300" cy="3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веса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w = (w_1, w_2, \ldots, w_n)" id="929" name="Google Shape;929;p12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20175" y="3501667"/>
                <a:ext cx="1565360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30" name="Google Shape;930;p125"/>
          <p:cNvGrpSpPr/>
          <p:nvPr/>
        </p:nvGrpSpPr>
        <p:grpSpPr>
          <a:xfrm>
            <a:off x="2858250" y="3653925"/>
            <a:ext cx="3427500" cy="545444"/>
            <a:chOff x="2858250" y="3653925"/>
            <a:chExt cx="3427500" cy="545444"/>
          </a:xfrm>
        </p:grpSpPr>
        <p:pic>
          <p:nvPicPr>
            <p:cNvPr descr="w_1 \cdot x_1 + w_2 \cdot x_2 + \ldots + w_n \cdot x_n = \langle w, x\rangle" id="931" name="Google Shape;931;p1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30775" y="4017269"/>
              <a:ext cx="2682436" cy="18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2" name="Google Shape;932;p125"/>
            <p:cNvSpPr txBox="1"/>
            <p:nvPr/>
          </p:nvSpPr>
          <p:spPr>
            <a:xfrm>
              <a:off x="2858250" y="3653925"/>
              <a:ext cx="34275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скалярное произведение векторов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x, w</a:t>
              </a: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: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grpSp>
        <p:nvGrpSpPr>
          <p:cNvPr id="938" name="Google Shape;938;p126"/>
          <p:cNvGrpSpPr/>
          <p:nvPr/>
        </p:nvGrpSpPr>
        <p:grpSpPr>
          <a:xfrm>
            <a:off x="2477854" y="1668411"/>
            <a:ext cx="4365326" cy="2126925"/>
            <a:chOff x="2817099" y="3125148"/>
            <a:chExt cx="4365326" cy="2126925"/>
          </a:xfrm>
        </p:grpSpPr>
        <p:pic>
          <p:nvPicPr>
            <p:cNvPr id="939" name="Google Shape;939;p1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17099" y="3125148"/>
              <a:ext cx="4195948" cy="2126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0" name="Google Shape;940;p126"/>
            <p:cNvSpPr/>
            <p:nvPr/>
          </p:nvSpPr>
          <p:spPr>
            <a:xfrm>
              <a:off x="4437750" y="3706825"/>
              <a:ext cx="820500" cy="7533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26"/>
            <p:cNvSpPr/>
            <p:nvPr/>
          </p:nvSpPr>
          <p:spPr>
            <a:xfrm>
              <a:off x="6108425" y="3639750"/>
              <a:ext cx="1074000" cy="805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2" name="Google Shape;942;p126"/>
          <p:cNvGrpSpPr/>
          <p:nvPr/>
        </p:nvGrpSpPr>
        <p:grpSpPr>
          <a:xfrm>
            <a:off x="4780975" y="1316800"/>
            <a:ext cx="3620975" cy="1107450"/>
            <a:chOff x="4780975" y="1316800"/>
            <a:chExt cx="3620975" cy="1107450"/>
          </a:xfrm>
        </p:grpSpPr>
        <p:cxnSp>
          <p:nvCxnSpPr>
            <p:cNvPr id="943" name="Google Shape;943;p126"/>
            <p:cNvCxnSpPr/>
            <p:nvPr/>
          </p:nvCxnSpPr>
          <p:spPr>
            <a:xfrm flipH="1">
              <a:off x="4780975" y="1622350"/>
              <a:ext cx="1861200" cy="80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44" name="Google Shape;944;p126"/>
            <p:cNvSpPr txBox="1"/>
            <p:nvPr/>
          </p:nvSpPr>
          <p:spPr>
            <a:xfrm>
              <a:off x="6582150" y="1316800"/>
              <a:ext cx="1819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функция активации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945" name="Google Shape;945;p126"/>
          <p:cNvGrpSpPr/>
          <p:nvPr/>
        </p:nvGrpSpPr>
        <p:grpSpPr>
          <a:xfrm>
            <a:off x="4159875" y="2314500"/>
            <a:ext cx="2705691" cy="525467"/>
            <a:chOff x="4159875" y="2314500"/>
            <a:chExt cx="2705691" cy="525467"/>
          </a:xfrm>
        </p:grpSpPr>
        <p:sp>
          <p:nvSpPr>
            <p:cNvPr id="946" name="Google Shape;946;p126"/>
            <p:cNvSpPr txBox="1"/>
            <p:nvPr/>
          </p:nvSpPr>
          <p:spPr>
            <a:xfrm>
              <a:off x="5791566" y="2314500"/>
              <a:ext cx="1074000" cy="5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f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(12.3)</a:t>
              </a:r>
              <a:endParaRPr sz="21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947" name="Google Shape;947;p126"/>
            <p:cNvSpPr txBox="1"/>
            <p:nvPr/>
          </p:nvSpPr>
          <p:spPr>
            <a:xfrm>
              <a:off x="4159875" y="2325467"/>
              <a:ext cx="705000" cy="5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f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(</a:t>
              </a: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t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)</a:t>
              </a:r>
              <a:endParaRPr sz="21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948" name="Google Shape;948;p126"/>
          <p:cNvGrpSpPr/>
          <p:nvPr/>
        </p:nvGrpSpPr>
        <p:grpSpPr>
          <a:xfrm>
            <a:off x="395500" y="1223424"/>
            <a:ext cx="2762175" cy="2112901"/>
            <a:chOff x="395500" y="1223424"/>
            <a:chExt cx="2762175" cy="2112901"/>
          </a:xfrm>
        </p:grpSpPr>
        <p:cxnSp>
          <p:nvCxnSpPr>
            <p:cNvPr id="949" name="Google Shape;949;p126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50" name="Google Shape;950;p126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51" name="Google Shape;951;p126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952" name="Google Shape;952;p126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953" name="Google Shape;953;p126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954" name="Google Shape;954;p12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55" name="Google Shape;955;p126"/>
          <p:cNvGrpSpPr/>
          <p:nvPr/>
        </p:nvGrpSpPr>
        <p:grpSpPr>
          <a:xfrm>
            <a:off x="720175" y="1670651"/>
            <a:ext cx="2822500" cy="2013116"/>
            <a:chOff x="720175" y="1670651"/>
            <a:chExt cx="2822500" cy="2013116"/>
          </a:xfrm>
        </p:grpSpPr>
        <p:cxnSp>
          <p:nvCxnSpPr>
            <p:cNvPr id="956" name="Google Shape;956;p126"/>
            <p:cNvCxnSpPr/>
            <p:nvPr/>
          </p:nvCxnSpPr>
          <p:spPr>
            <a:xfrm flipH="1" rot="10800000">
              <a:off x="2185300" y="3125150"/>
              <a:ext cx="1230600" cy="25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57" name="Google Shape;957;p126"/>
            <p:cNvCxnSpPr/>
            <p:nvPr/>
          </p:nvCxnSpPr>
          <p:spPr>
            <a:xfrm flipH="1" rot="10800000">
              <a:off x="2148025" y="2573050"/>
              <a:ext cx="1096200" cy="66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58" name="Google Shape;958;p126"/>
            <p:cNvSpPr/>
            <p:nvPr/>
          </p:nvSpPr>
          <p:spPr>
            <a:xfrm>
              <a:off x="2088300" y="1670651"/>
              <a:ext cx="1454375" cy="1424835"/>
            </a:xfrm>
            <a:custGeom>
              <a:rect b="b" l="l" r="r" t="t"/>
              <a:pathLst>
                <a:path extrusionOk="0" h="48043" w="58175">
                  <a:moveTo>
                    <a:pt x="58175" y="7768"/>
                  </a:moveTo>
                  <a:cubicBezTo>
                    <a:pt x="51732" y="3470"/>
                    <a:pt x="43272" y="3541"/>
                    <a:pt x="35800" y="1503"/>
                  </a:cubicBezTo>
                  <a:cubicBezTo>
                    <a:pt x="28868" y="-387"/>
                    <a:pt x="20067" y="-1019"/>
                    <a:pt x="14320" y="3293"/>
                  </a:cubicBezTo>
                  <a:cubicBezTo>
                    <a:pt x="1792" y="12692"/>
                    <a:pt x="3068" y="32685"/>
                    <a:pt x="0" y="4804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sp>
        <p:grpSp>
          <p:nvGrpSpPr>
            <p:cNvPr id="959" name="Google Shape;959;p126"/>
            <p:cNvGrpSpPr/>
            <p:nvPr/>
          </p:nvGrpSpPr>
          <p:grpSpPr>
            <a:xfrm>
              <a:off x="720175" y="3125150"/>
              <a:ext cx="1565360" cy="558617"/>
              <a:chOff x="720175" y="3125150"/>
              <a:chExt cx="1565360" cy="558617"/>
            </a:xfrm>
          </p:grpSpPr>
          <p:sp>
            <p:nvSpPr>
              <p:cNvPr id="960" name="Google Shape;960;p126"/>
              <p:cNvSpPr txBox="1"/>
              <p:nvPr/>
            </p:nvSpPr>
            <p:spPr>
              <a:xfrm>
                <a:off x="857700" y="3125150"/>
                <a:ext cx="1290300" cy="3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веса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w = (w_1, w_2, \ldots, w_n)" id="961" name="Google Shape;961;p12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20175" y="3501667"/>
                <a:ext cx="1565360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62" name="Google Shape;962;p126"/>
          <p:cNvGrpSpPr/>
          <p:nvPr/>
        </p:nvGrpSpPr>
        <p:grpSpPr>
          <a:xfrm>
            <a:off x="2858250" y="3653925"/>
            <a:ext cx="3427500" cy="545444"/>
            <a:chOff x="2858250" y="3653925"/>
            <a:chExt cx="3427500" cy="545444"/>
          </a:xfrm>
        </p:grpSpPr>
        <p:pic>
          <p:nvPicPr>
            <p:cNvPr descr="w_1 \cdot x_1 + w_2 \cdot x_2 + \ldots + w_n \cdot x_n = \langle w, x\rangle" id="963" name="Google Shape;963;p1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30775" y="4017269"/>
              <a:ext cx="2682436" cy="18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4" name="Google Shape;964;p126"/>
            <p:cNvSpPr txBox="1"/>
            <p:nvPr/>
          </p:nvSpPr>
          <p:spPr>
            <a:xfrm>
              <a:off x="2858250" y="3653925"/>
              <a:ext cx="34275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скалярное произведение векторов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x, w</a:t>
              </a: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: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Функция сигмоиды</a:t>
            </a:r>
            <a:endParaRPr/>
          </a:p>
        </p:txBody>
      </p:sp>
      <p:pic>
        <p:nvPicPr>
          <p:cNvPr id="970" name="Google Shape;970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2201" y="2396607"/>
            <a:ext cx="3439600" cy="2375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t) = \frac{1}{1 + e^{-t}}" id="971" name="Google Shape;971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8163" y="1366650"/>
            <a:ext cx="2067675" cy="72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ru"/>
              <a:t>Многослойный перцептрон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128"/>
          <p:cNvSpPr txBox="1"/>
          <p:nvPr>
            <p:ph idx="1" type="body"/>
          </p:nvPr>
        </p:nvSpPr>
        <p:spPr>
          <a:xfrm>
            <a:off x="311700" y="12478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Многослойный перцептрон — простейшая архитектура нейронной 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Каждый слой нейронов связан со всем нейронами с предыдущего слоя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Выходные нейроны соответствуют классам изображений</a:t>
            </a:r>
            <a:endParaRPr/>
          </a:p>
        </p:txBody>
      </p:sp>
      <p:pic>
        <p:nvPicPr>
          <p:cNvPr id="978" name="Google Shape;978;p128"/>
          <p:cNvPicPr preferRelativeResize="0"/>
          <p:nvPr/>
        </p:nvPicPr>
        <p:blipFill rotWithShape="1">
          <a:blip r:embed="rId3">
            <a:alphaModFix/>
          </a:blip>
          <a:srcRect b="3752" l="0" r="0" t="4487"/>
          <a:stretch/>
        </p:blipFill>
        <p:spPr>
          <a:xfrm>
            <a:off x="2323475" y="2255275"/>
            <a:ext cx="4497052" cy="278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LS lectur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